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9" r:id="rId4"/>
    <p:sldId id="260" r:id="rId5"/>
    <p:sldId id="277" r:id="rId6"/>
    <p:sldId id="276" r:id="rId7"/>
    <p:sldId id="288" r:id="rId8"/>
    <p:sldId id="274" r:id="rId9"/>
    <p:sldId id="273" r:id="rId10"/>
    <p:sldId id="272" r:id="rId11"/>
    <p:sldId id="271" r:id="rId12"/>
    <p:sldId id="293" r:id="rId13"/>
    <p:sldId id="284" r:id="rId14"/>
    <p:sldId id="291" r:id="rId15"/>
    <p:sldId id="296" r:id="rId16"/>
    <p:sldId id="295" r:id="rId17"/>
    <p:sldId id="290" r:id="rId18"/>
    <p:sldId id="292" r:id="rId19"/>
    <p:sldId id="270" r:id="rId20"/>
    <p:sldId id="258" r:id="rId21"/>
    <p:sldId id="287" r:id="rId22"/>
    <p:sldId id="286" r:id="rId23"/>
    <p:sldId id="285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1E9B8-11F4-4087-B132-079C3AE4DC5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C32B21D-D0B5-435E-8AA6-93869FCB18BC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r-HR" dirty="0"/>
        </a:p>
      </dgm:t>
    </dgm:pt>
    <dgm:pt modelId="{08315D23-FD38-4AD8-8D93-DF6292450A9E}" type="parTrans" cxnId="{E6AB0C03-5C4A-4B32-B41B-1CDB81F53BE0}">
      <dgm:prSet/>
      <dgm:spPr/>
      <dgm:t>
        <a:bodyPr/>
        <a:lstStyle/>
        <a:p>
          <a:endParaRPr lang="hr-HR"/>
        </a:p>
      </dgm:t>
    </dgm:pt>
    <dgm:pt modelId="{A2865BB2-6630-47D4-A6C2-4E093690B903}" type="sibTrans" cxnId="{E6AB0C03-5C4A-4B32-B41B-1CDB81F53BE0}">
      <dgm:prSet/>
      <dgm:spPr/>
      <dgm:t>
        <a:bodyPr/>
        <a:lstStyle/>
        <a:p>
          <a:endParaRPr lang="hr-HR"/>
        </a:p>
      </dgm:t>
    </dgm:pt>
    <dgm:pt modelId="{3B1A004E-0495-4268-8E14-45A52B807321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hr-H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nametanje želja („nasljednici” i „</a:t>
          </a:r>
          <a:r>
            <a:rPr lang="hr-HR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nenasljednici</a:t>
          </a:r>
          <a:r>
            <a:rPr lang="hr-H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”)</a:t>
          </a:r>
        </a:p>
      </dgm:t>
    </dgm:pt>
    <dgm:pt modelId="{FC219FDE-F13B-49AF-896E-F9E7FF0EAE23}" type="parTrans" cxnId="{4F664F86-8DDB-40A5-9921-17E89982C7D6}">
      <dgm:prSet/>
      <dgm:spPr/>
      <dgm:t>
        <a:bodyPr/>
        <a:lstStyle/>
        <a:p>
          <a:endParaRPr lang="hr-HR"/>
        </a:p>
      </dgm:t>
    </dgm:pt>
    <dgm:pt modelId="{5782A424-2EE7-4174-867A-F6D177530C13}" type="sibTrans" cxnId="{4F664F86-8DDB-40A5-9921-17E89982C7D6}">
      <dgm:prSet/>
      <dgm:spPr/>
      <dgm:t>
        <a:bodyPr/>
        <a:lstStyle/>
        <a:p>
          <a:endParaRPr lang="hr-HR"/>
        </a:p>
      </dgm:t>
    </dgm:pt>
    <dgm:pt modelId="{ACE17FBD-AF5B-4BE6-802D-98AE3FAE1341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hr-H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prepuštanje </a:t>
          </a:r>
        </a:p>
      </dgm:t>
    </dgm:pt>
    <dgm:pt modelId="{4ECEC3DE-EEFB-4DDA-A961-9A3F796E2550}" type="parTrans" cxnId="{E9B93218-C70E-4C6E-B9A9-6089C077D028}">
      <dgm:prSet/>
      <dgm:spPr/>
      <dgm:t>
        <a:bodyPr/>
        <a:lstStyle/>
        <a:p>
          <a:endParaRPr lang="hr-HR"/>
        </a:p>
      </dgm:t>
    </dgm:pt>
    <dgm:pt modelId="{8E239941-946D-4641-B1DB-84BE6F3B0EEC}" type="sibTrans" cxnId="{E9B93218-C70E-4C6E-B9A9-6089C077D028}">
      <dgm:prSet/>
      <dgm:spPr/>
      <dgm:t>
        <a:bodyPr/>
        <a:lstStyle/>
        <a:p>
          <a:endParaRPr lang="hr-HR"/>
        </a:p>
      </dgm:t>
    </dgm:pt>
    <dgm:pt modelId="{3E17DC9E-CE1C-41F7-9875-334C31C1BFD6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r-H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9F885-8EAA-4BE4-A3E4-36C7E5C8E5C1}" type="parTrans" cxnId="{3A1C4368-8F0B-4CAA-9EAA-A9F0486A57C1}">
      <dgm:prSet/>
      <dgm:spPr/>
      <dgm:t>
        <a:bodyPr/>
        <a:lstStyle/>
        <a:p>
          <a:endParaRPr lang="hr-HR"/>
        </a:p>
      </dgm:t>
    </dgm:pt>
    <dgm:pt modelId="{107B5B34-2E80-4BC8-A1A4-B1C34A8C40E3}" type="sibTrans" cxnId="{3A1C4368-8F0B-4CAA-9EAA-A9F0486A57C1}">
      <dgm:prSet/>
      <dgm:spPr/>
      <dgm:t>
        <a:bodyPr/>
        <a:lstStyle/>
        <a:p>
          <a:endParaRPr lang="hr-HR"/>
        </a:p>
      </dgm:t>
    </dgm:pt>
    <dgm:pt modelId="{A25BC6D7-F96E-4D55-ACFF-59280ABA6118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radne navike</a:t>
          </a:r>
        </a:p>
      </dgm:t>
    </dgm:pt>
    <dgm:pt modelId="{FD749491-BE7C-4952-ADFD-0F4AA94A7C19}" type="parTrans" cxnId="{409B22D2-0203-4891-BFFB-751C56661F25}">
      <dgm:prSet/>
      <dgm:spPr/>
      <dgm:t>
        <a:bodyPr/>
        <a:lstStyle/>
        <a:p>
          <a:endParaRPr lang="hr-HR"/>
        </a:p>
      </dgm:t>
    </dgm:pt>
    <dgm:pt modelId="{BA6BD42E-5A9D-4A2B-BCA5-C342FBB6F0EE}" type="sibTrans" cxnId="{409B22D2-0203-4891-BFFB-751C56661F25}">
      <dgm:prSet/>
      <dgm:spPr/>
      <dgm:t>
        <a:bodyPr/>
        <a:lstStyle/>
        <a:p>
          <a:endParaRPr lang="hr-HR"/>
        </a:p>
      </dgm:t>
    </dgm:pt>
    <dgm:pt modelId="{8E830632-4800-4C9E-9665-FBF8AE4C28B5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informiranost  </a:t>
          </a:r>
        </a:p>
      </dgm:t>
    </dgm:pt>
    <dgm:pt modelId="{B028D81E-D767-4048-AE48-5C8797FDCB69}" type="parTrans" cxnId="{2105970C-0C54-4E30-8A01-9CE911F28104}">
      <dgm:prSet/>
      <dgm:spPr/>
      <dgm:t>
        <a:bodyPr/>
        <a:lstStyle/>
        <a:p>
          <a:endParaRPr lang="hr-HR"/>
        </a:p>
      </dgm:t>
    </dgm:pt>
    <dgm:pt modelId="{936E764A-CABF-44FA-AF60-DFB3A614413B}" type="sibTrans" cxnId="{2105970C-0C54-4E30-8A01-9CE911F28104}">
      <dgm:prSet/>
      <dgm:spPr/>
      <dgm:t>
        <a:bodyPr/>
        <a:lstStyle/>
        <a:p>
          <a:endParaRPr lang="hr-HR"/>
        </a:p>
      </dgm:t>
    </dgm:pt>
    <dgm:pt modelId="{28ADE1AE-276B-4856-8605-0B13516A79C2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procjena</a:t>
          </a:r>
        </a:p>
      </dgm:t>
    </dgm:pt>
    <dgm:pt modelId="{58176724-6A60-44F4-80F7-5F352B891372}" type="parTrans" cxnId="{4F6E3B28-06A9-4EAD-B8EA-7CF0B2AE7276}">
      <dgm:prSet/>
      <dgm:spPr/>
      <dgm:t>
        <a:bodyPr/>
        <a:lstStyle/>
        <a:p>
          <a:endParaRPr lang="hr-HR"/>
        </a:p>
      </dgm:t>
    </dgm:pt>
    <dgm:pt modelId="{4063C91F-D5E7-4F7A-9996-7B8083F9DA7A}" type="sibTrans" cxnId="{4F6E3B28-06A9-4EAD-B8EA-7CF0B2AE7276}">
      <dgm:prSet/>
      <dgm:spPr/>
      <dgm:t>
        <a:bodyPr/>
        <a:lstStyle/>
        <a:p>
          <a:endParaRPr lang="hr-HR"/>
        </a:p>
      </dgm:t>
    </dgm:pt>
    <dgm:pt modelId="{4DF2078C-F29B-4E18-AD47-F3E0E2E588B9}" type="pres">
      <dgm:prSet presAssocID="{C941E9B8-11F4-4087-B132-079C3AE4DC54}" presName="Name0" presStyleCnt="0">
        <dgm:presLayoutVars>
          <dgm:dir/>
          <dgm:animLvl val="lvl"/>
          <dgm:resizeHandles val="exact"/>
        </dgm:presLayoutVars>
      </dgm:prSet>
      <dgm:spPr/>
    </dgm:pt>
    <dgm:pt modelId="{FA1A29E8-E89D-4450-894A-62F0B877FF3E}" type="pres">
      <dgm:prSet presAssocID="{8C32B21D-D0B5-435E-8AA6-93869FCB18BC}" presName="composite" presStyleCnt="0"/>
      <dgm:spPr/>
    </dgm:pt>
    <dgm:pt modelId="{222E6A2E-358F-424A-AD11-5131682BD892}" type="pres">
      <dgm:prSet presAssocID="{8C32B21D-D0B5-435E-8AA6-93869FCB18B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DFD6DC9-D049-4C8E-B8E7-AE5A652F4A98}" type="pres">
      <dgm:prSet presAssocID="{8C32B21D-D0B5-435E-8AA6-93869FCB18BC}" presName="desTx" presStyleLbl="alignAccFollowNode1" presStyleIdx="0" presStyleCnt="2" custLinFactNeighborY="693">
        <dgm:presLayoutVars>
          <dgm:bulletEnabled val="1"/>
        </dgm:presLayoutVars>
      </dgm:prSet>
      <dgm:spPr/>
    </dgm:pt>
    <dgm:pt modelId="{922037F8-30DB-451B-B40B-07CF8445C7D1}" type="pres">
      <dgm:prSet presAssocID="{A2865BB2-6630-47D4-A6C2-4E093690B903}" presName="space" presStyleCnt="0"/>
      <dgm:spPr/>
    </dgm:pt>
    <dgm:pt modelId="{EC2E68D3-4303-4A7D-A244-9D14AE58797D}" type="pres">
      <dgm:prSet presAssocID="{3E17DC9E-CE1C-41F7-9875-334C31C1BFD6}" presName="composite" presStyleCnt="0"/>
      <dgm:spPr/>
    </dgm:pt>
    <dgm:pt modelId="{1A5D9C38-3ADB-4BD9-97E4-AAF33EFB3B45}" type="pres">
      <dgm:prSet presAssocID="{3E17DC9E-CE1C-41F7-9875-334C31C1BFD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C299CF6-317F-499A-9650-802A423015F3}" type="pres">
      <dgm:prSet presAssocID="{3E17DC9E-CE1C-41F7-9875-334C31C1BFD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6AB0C03-5C4A-4B32-B41B-1CDB81F53BE0}" srcId="{C941E9B8-11F4-4087-B132-079C3AE4DC54}" destId="{8C32B21D-D0B5-435E-8AA6-93869FCB18BC}" srcOrd="0" destOrd="0" parTransId="{08315D23-FD38-4AD8-8D93-DF6292450A9E}" sibTransId="{A2865BB2-6630-47D4-A6C2-4E093690B903}"/>
    <dgm:cxn modelId="{2105970C-0C54-4E30-8A01-9CE911F28104}" srcId="{3E17DC9E-CE1C-41F7-9875-334C31C1BFD6}" destId="{8E830632-4800-4C9E-9665-FBF8AE4C28B5}" srcOrd="2" destOrd="0" parTransId="{B028D81E-D767-4048-AE48-5C8797FDCB69}" sibTransId="{936E764A-CABF-44FA-AF60-DFB3A614413B}"/>
    <dgm:cxn modelId="{E9B93218-C70E-4C6E-B9A9-6089C077D028}" srcId="{8C32B21D-D0B5-435E-8AA6-93869FCB18BC}" destId="{ACE17FBD-AF5B-4BE6-802D-98AE3FAE1341}" srcOrd="1" destOrd="0" parTransId="{4ECEC3DE-EEFB-4DDA-A961-9A3F796E2550}" sibTransId="{8E239941-946D-4641-B1DB-84BE6F3B0EEC}"/>
    <dgm:cxn modelId="{4F6E3B28-06A9-4EAD-B8EA-7CF0B2AE7276}" srcId="{3E17DC9E-CE1C-41F7-9875-334C31C1BFD6}" destId="{28ADE1AE-276B-4856-8605-0B13516A79C2}" srcOrd="0" destOrd="0" parTransId="{58176724-6A60-44F4-80F7-5F352B891372}" sibTransId="{4063C91F-D5E7-4F7A-9996-7B8083F9DA7A}"/>
    <dgm:cxn modelId="{75575038-23F7-46E4-A4D6-1F2D2106DA2A}" type="presOf" srcId="{ACE17FBD-AF5B-4BE6-802D-98AE3FAE1341}" destId="{9DFD6DC9-D049-4C8E-B8E7-AE5A652F4A98}" srcOrd="0" destOrd="1" presId="urn:microsoft.com/office/officeart/2005/8/layout/hList1"/>
    <dgm:cxn modelId="{3A1C4368-8F0B-4CAA-9EAA-A9F0486A57C1}" srcId="{C941E9B8-11F4-4087-B132-079C3AE4DC54}" destId="{3E17DC9E-CE1C-41F7-9875-334C31C1BFD6}" srcOrd="1" destOrd="0" parTransId="{FAA9F885-8EAA-4BE4-A3E4-36C7E5C8E5C1}" sibTransId="{107B5B34-2E80-4BC8-A1A4-B1C34A8C40E3}"/>
    <dgm:cxn modelId="{4DABCD4A-65E4-47B8-AB2D-475A9C82263C}" type="presOf" srcId="{C941E9B8-11F4-4087-B132-079C3AE4DC54}" destId="{4DF2078C-F29B-4E18-AD47-F3E0E2E588B9}" srcOrd="0" destOrd="0" presId="urn:microsoft.com/office/officeart/2005/8/layout/hList1"/>
    <dgm:cxn modelId="{F7476E4C-427A-40BA-81F8-C50852C58F5C}" type="presOf" srcId="{3B1A004E-0495-4268-8E14-45A52B807321}" destId="{9DFD6DC9-D049-4C8E-B8E7-AE5A652F4A98}" srcOrd="0" destOrd="0" presId="urn:microsoft.com/office/officeart/2005/8/layout/hList1"/>
    <dgm:cxn modelId="{4F664F86-8DDB-40A5-9921-17E89982C7D6}" srcId="{8C32B21D-D0B5-435E-8AA6-93869FCB18BC}" destId="{3B1A004E-0495-4268-8E14-45A52B807321}" srcOrd="0" destOrd="0" parTransId="{FC219FDE-F13B-49AF-896E-F9E7FF0EAE23}" sibTransId="{5782A424-2EE7-4174-867A-F6D177530C13}"/>
    <dgm:cxn modelId="{18340D9F-6C40-44A5-A75E-CF17416857DA}" type="presOf" srcId="{3E17DC9E-CE1C-41F7-9875-334C31C1BFD6}" destId="{1A5D9C38-3ADB-4BD9-97E4-AAF33EFB3B45}" srcOrd="0" destOrd="0" presId="urn:microsoft.com/office/officeart/2005/8/layout/hList1"/>
    <dgm:cxn modelId="{76616AC8-9387-41DF-8505-8D0D7D26F076}" type="presOf" srcId="{8E830632-4800-4C9E-9665-FBF8AE4C28B5}" destId="{2C299CF6-317F-499A-9650-802A423015F3}" srcOrd="0" destOrd="2" presId="urn:microsoft.com/office/officeart/2005/8/layout/hList1"/>
    <dgm:cxn modelId="{EB1913CC-4652-4F64-8C94-988FE5222B2B}" type="presOf" srcId="{8C32B21D-D0B5-435E-8AA6-93869FCB18BC}" destId="{222E6A2E-358F-424A-AD11-5131682BD892}" srcOrd="0" destOrd="0" presId="urn:microsoft.com/office/officeart/2005/8/layout/hList1"/>
    <dgm:cxn modelId="{409B22D2-0203-4891-BFFB-751C56661F25}" srcId="{3E17DC9E-CE1C-41F7-9875-334C31C1BFD6}" destId="{A25BC6D7-F96E-4D55-ACFF-59280ABA6118}" srcOrd="1" destOrd="0" parTransId="{FD749491-BE7C-4952-ADFD-0F4AA94A7C19}" sibTransId="{BA6BD42E-5A9D-4A2B-BCA5-C342FBB6F0EE}"/>
    <dgm:cxn modelId="{941850DF-0CAB-4497-94C7-160093228C0D}" type="presOf" srcId="{A25BC6D7-F96E-4D55-ACFF-59280ABA6118}" destId="{2C299CF6-317F-499A-9650-802A423015F3}" srcOrd="0" destOrd="1" presId="urn:microsoft.com/office/officeart/2005/8/layout/hList1"/>
    <dgm:cxn modelId="{B2370BFD-B0A8-42BE-864E-66D08D5EE674}" type="presOf" srcId="{28ADE1AE-276B-4856-8605-0B13516A79C2}" destId="{2C299CF6-317F-499A-9650-802A423015F3}" srcOrd="0" destOrd="0" presId="urn:microsoft.com/office/officeart/2005/8/layout/hList1"/>
    <dgm:cxn modelId="{953ADA1D-2A65-422A-AB1A-F902573D2A08}" type="presParOf" srcId="{4DF2078C-F29B-4E18-AD47-F3E0E2E588B9}" destId="{FA1A29E8-E89D-4450-894A-62F0B877FF3E}" srcOrd="0" destOrd="0" presId="urn:microsoft.com/office/officeart/2005/8/layout/hList1"/>
    <dgm:cxn modelId="{5D12926A-4427-42FC-AD39-11989C07FC7A}" type="presParOf" srcId="{FA1A29E8-E89D-4450-894A-62F0B877FF3E}" destId="{222E6A2E-358F-424A-AD11-5131682BD892}" srcOrd="0" destOrd="0" presId="urn:microsoft.com/office/officeart/2005/8/layout/hList1"/>
    <dgm:cxn modelId="{BDCB0FE2-E775-4B06-9192-5D645D2BE5BA}" type="presParOf" srcId="{FA1A29E8-E89D-4450-894A-62F0B877FF3E}" destId="{9DFD6DC9-D049-4C8E-B8E7-AE5A652F4A98}" srcOrd="1" destOrd="0" presId="urn:microsoft.com/office/officeart/2005/8/layout/hList1"/>
    <dgm:cxn modelId="{058ECACB-CB1B-4C47-BF25-0AEC9699A301}" type="presParOf" srcId="{4DF2078C-F29B-4E18-AD47-F3E0E2E588B9}" destId="{922037F8-30DB-451B-B40B-07CF8445C7D1}" srcOrd="1" destOrd="0" presId="urn:microsoft.com/office/officeart/2005/8/layout/hList1"/>
    <dgm:cxn modelId="{2F647F67-969C-4CA3-8A84-CAA9262DDA66}" type="presParOf" srcId="{4DF2078C-F29B-4E18-AD47-F3E0E2E588B9}" destId="{EC2E68D3-4303-4A7D-A244-9D14AE58797D}" srcOrd="2" destOrd="0" presId="urn:microsoft.com/office/officeart/2005/8/layout/hList1"/>
    <dgm:cxn modelId="{9FB715B4-8472-4052-87A7-CA8E07E40A30}" type="presParOf" srcId="{EC2E68D3-4303-4A7D-A244-9D14AE58797D}" destId="{1A5D9C38-3ADB-4BD9-97E4-AAF33EFB3B45}" srcOrd="0" destOrd="0" presId="urn:microsoft.com/office/officeart/2005/8/layout/hList1"/>
    <dgm:cxn modelId="{177141A4-C7FB-4579-BF64-8C685E434C2D}" type="presParOf" srcId="{EC2E68D3-4303-4A7D-A244-9D14AE58797D}" destId="{2C299CF6-317F-499A-9650-802A423015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E6A2E-358F-424A-AD11-5131682BD892}">
      <dsp:nvSpPr>
        <dsp:cNvPr id="0" name=""/>
        <dsp:cNvSpPr/>
      </dsp:nvSpPr>
      <dsp:spPr>
        <a:xfrm>
          <a:off x="39" y="20292"/>
          <a:ext cx="3799072" cy="132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4600" kern="1200" dirty="0"/>
        </a:p>
      </dsp:txBody>
      <dsp:txXfrm>
        <a:off x="39" y="20292"/>
        <a:ext cx="3799072" cy="1324800"/>
      </dsp:txXfrm>
    </dsp:sp>
    <dsp:sp modelId="{9DFD6DC9-D049-4C8E-B8E7-AE5A652F4A98}">
      <dsp:nvSpPr>
        <dsp:cNvPr id="0" name=""/>
        <dsp:cNvSpPr/>
      </dsp:nvSpPr>
      <dsp:spPr>
        <a:xfrm>
          <a:off x="39" y="1359093"/>
          <a:ext cx="3799072" cy="20203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nametanje želja („nasljednici” i „</a:t>
          </a:r>
          <a:r>
            <a:rPr lang="hr-HR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nenasljednici</a:t>
          </a:r>
          <a:r>
            <a:rPr lang="hr-H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prepuštanje </a:t>
          </a:r>
        </a:p>
      </dsp:txBody>
      <dsp:txXfrm>
        <a:off x="39" y="1359093"/>
        <a:ext cx="3799072" cy="2020320"/>
      </dsp:txXfrm>
    </dsp:sp>
    <dsp:sp modelId="{1A5D9C38-3ADB-4BD9-97E4-AAF33EFB3B45}">
      <dsp:nvSpPr>
        <dsp:cNvPr id="0" name=""/>
        <dsp:cNvSpPr/>
      </dsp:nvSpPr>
      <dsp:spPr>
        <a:xfrm>
          <a:off x="4330982" y="20292"/>
          <a:ext cx="3799072" cy="132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0982" y="20292"/>
        <a:ext cx="3799072" cy="1324800"/>
      </dsp:txXfrm>
    </dsp:sp>
    <dsp:sp modelId="{2C299CF6-317F-499A-9650-802A423015F3}">
      <dsp:nvSpPr>
        <dsp:cNvPr id="0" name=""/>
        <dsp:cNvSpPr/>
      </dsp:nvSpPr>
      <dsp:spPr>
        <a:xfrm>
          <a:off x="4330982" y="1345093"/>
          <a:ext cx="3799072" cy="2020320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procjena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radne navike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informiranost  </a:t>
          </a:r>
        </a:p>
      </dsp:txBody>
      <dsp:txXfrm>
        <a:off x="4330982" y="1345093"/>
        <a:ext cx="3799072" cy="2020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E9B186-B835-40DB-8FB5-2A1F000B1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D612FCF-4A7E-4F72-B2F7-D740BD26C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7F77009-BB87-440E-A5B2-F9A688B4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128C29-A749-4B87-A97E-4DC457A7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7FC299-B93B-4DE4-9E95-509FE40C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504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7AEFDA-4E4A-44D8-B499-AC96A0AE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35B21C5-9BBC-48ED-9BCA-648AA9CC7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48DBE76-BFB5-42CE-83D2-F894537F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5CB0DD-4F45-4E98-BC55-58A1DF81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1879B2-24FC-4CEE-8B38-1692298A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18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7466ED3-085C-4B3A-AED4-A4A420EA4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F802A33-D534-450C-AEBF-5642B1CE4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A2CD57-A226-4FF2-A3E5-D8A65AF1D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60124A-62A4-4235-AAC4-D44A5064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6FA72D8-4ECF-4252-B8A4-EA92DBB6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89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12E37E-D888-4FA3-BF37-4E1C82D2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8477F9-9868-49D9-B549-BCEE3CC5B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C801AF-BCE3-4DEE-B4ED-2F5A926F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E2FAB7-658B-4B97-9B31-69B4B592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14F4291-FB77-4CEF-ACAB-384F73FE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47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D44D1E-A04F-447B-BD2F-FBCA98ED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D41E0FA-D778-4BB4-8BE9-AA7680561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F22177-1D30-48CD-8749-090F4166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8C1319-04E0-4E49-AD9D-2DECA79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56288C-51C9-49A9-BEC8-9CCE1DD7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020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C40111-F7F6-44E9-BA20-5819B22B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78355F-37CC-4A59-9B76-D11D8C954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7800484-58B2-41CF-8691-D25D78B52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94FD452-4FD6-44B4-9B6B-B4B468FA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9C2A114-71E8-4E42-8954-C2B784E3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C32290A-4D26-411B-8A54-70B64126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67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D4771C-E06B-439F-A0E7-3903C3C2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317F5AD-3419-4E27-8A55-E5B0ED844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F0AA8A3-332C-41D3-9315-610F95C43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B27E244-7EE6-4D9C-B708-FDC8D70A2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5FCE7E4-65F4-474A-B244-FE2E8287C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469ABD9-14DB-4FEF-BCAB-F137FEE69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E9F9342-DBDF-4361-85B9-73F9063E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04F017A-3139-476F-9966-44891C99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90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238262-30F6-4E0F-8A48-37D2F3662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2D3A2D6-6A6E-46CB-8E81-2990BFAF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1475447-8E74-41CF-950C-43CCBCBC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70A5A50-CDA7-4162-8FBB-25BF9CBA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33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267F7C4-BB25-469B-9459-92793B62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438686E-C063-4B09-B51D-2A91821DA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5214A1A-71B8-4BB3-A2C3-5FDD2252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163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2729C-0955-4581-8D9F-9A681CF2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EC4541-B637-46D0-B7A0-9F456643C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3804ABF-FA70-4727-AE43-FD1EA276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C87D307-28CD-48D7-A141-DDACA6C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B31E983-6498-46FF-A028-18B4D32F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C16FEDC-AA74-4A6E-9E1F-9184B38E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22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8295A8-233F-4571-8A8A-618DB17F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FB508D9-8B88-484B-8AF4-6E563637A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D76EE4A-23E3-4C86-B504-A651983CC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BA611F8-A71C-49B3-8130-0CAD1AE6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8767A4F-C7D2-4D29-B8EC-4EA6AB9C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965CCD0-84B5-4545-9400-7583D845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771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490D5B1-CF01-41FF-9C03-0EBB543C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39D6DCA-7E25-483D-902E-F173F2ACA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C058B7-26B4-44C8-A15E-1ACF3C06C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055B-25B6-48C8-B5D7-B311FEA97693}" type="datetimeFigureOut">
              <a:rPr lang="hr-HR" smtClean="0"/>
              <a:t>1.6.2021.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7A85FB-1882-4936-8951-393D2DF57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FFC5E1-A08D-486B-9DED-3F28AE222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2371-ED37-49AC-9BAD-308F6DE9DE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81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u-obz.hr/" TargetMode="External"/><Relationship Id="rId2" Type="http://schemas.openxmlformats.org/officeDocument/2006/relationships/hyperlink" Target="http://www.obz.h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-usmjeravanje.hzz.hr/" TargetMode="External"/><Relationship Id="rId7" Type="http://schemas.openxmlformats.org/officeDocument/2006/relationships/hyperlink" Target="https://www.upisi.hr/upisi/" TargetMode="External"/><Relationship Id="rId2" Type="http://schemas.openxmlformats.org/officeDocument/2006/relationships/hyperlink" Target="http://www.cisok.hr/osij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enici.com/dodatni-bodovi-za-upis-srednju-skolu/" TargetMode="External"/><Relationship Id="rId5" Type="http://schemas.openxmlformats.org/officeDocument/2006/relationships/hyperlink" Target="https://www.ucenici.com/popis-predmeta-posebno-vaznih-za-upis/" TargetMode="External"/><Relationship Id="rId4" Type="http://schemas.openxmlformats.org/officeDocument/2006/relationships/hyperlink" Target="https://mzo.hr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cenici.com/kalkulator-bodova-za-upis-u-srednju/#Kalkulator_bodova_za_upi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cenici.com/popis-predmeta-posebno-vaznih-za-up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5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r-HR" sz="20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r-HR" sz="3000" b="1" dirty="0">
                <a:latin typeface="Book Antiqua" panose="02040602050305030304" pitchFamily="18" charset="0"/>
              </a:rPr>
              <a:t>Upisi u srednju školu</a:t>
            </a:r>
          </a:p>
          <a:p>
            <a:pPr marL="0" indent="0" algn="ctr">
              <a:buNone/>
            </a:pPr>
            <a:r>
              <a:rPr lang="hr-HR" sz="2000" i="1" dirty="0">
                <a:latin typeface="Book Antiqua" panose="02040602050305030304" pitchFamily="18" charset="0"/>
              </a:rPr>
              <a:t>Predavanje za roditelje i učenike 8. razreda</a:t>
            </a:r>
          </a:p>
          <a:p>
            <a:pPr marL="0" indent="0">
              <a:buNone/>
            </a:pPr>
            <a:endParaRPr lang="hr-HR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r-HR" sz="20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r-HR" sz="1800" dirty="0">
                <a:latin typeface="Book Antiqua" panose="02040602050305030304" pitchFamily="18" charset="0"/>
              </a:rPr>
              <a:t>Osnovna škola Dore Pejačević Našice</a:t>
            </a:r>
          </a:p>
          <a:p>
            <a:pPr marL="0" indent="0" algn="ctr">
              <a:buNone/>
            </a:pPr>
            <a:r>
              <a:rPr lang="hr-HR" sz="1800" dirty="0">
                <a:latin typeface="Book Antiqua" panose="02040602050305030304" pitchFamily="18" charset="0"/>
              </a:rPr>
              <a:t>Josipa Ćurković </a:t>
            </a:r>
            <a:r>
              <a:rPr lang="hr-HR" sz="1800" dirty="0" err="1">
                <a:latin typeface="Book Antiqua" panose="02040602050305030304" pitchFamily="18" charset="0"/>
              </a:rPr>
              <a:t>Sekula</a:t>
            </a:r>
            <a:r>
              <a:rPr lang="hr-HR" sz="1800" dirty="0">
                <a:latin typeface="Book Antiqua" panose="0204060205030503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hr-HR" sz="1600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školska pedagoginja</a:t>
            </a:r>
            <a:endParaRPr lang="hr-HR" sz="16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r-HR" sz="18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r-HR" sz="1800" dirty="0">
                <a:latin typeface="Book Antiqua" panose="02040602050305030304" pitchFamily="18" charset="0"/>
              </a:rPr>
              <a:t>Svibanj 2021.</a:t>
            </a:r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5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 descr="Slika na kojoj se prikazuje tekst, nebo, znak, na otvorenom&#10;&#10;Opis je automatski generiran">
            <a:extLst>
              <a:ext uri="{FF2B5EF4-FFF2-40B4-BE49-F238E27FC236}">
                <a16:creationId xmlns:a16="http://schemas.microsoft.com/office/drawing/2014/main" id="{D11A4062-429B-4C9A-A950-31D6237F6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74052"/>
            <a:ext cx="5290720" cy="29098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69" name="Group 61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70" name="Isosceles Triangle 62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63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246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VREDNOVANJA (programi obrazovanja za stjecanje strukovne kvalifikacije od najmanje tri godine)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 zaključnih ocjena iz svih nastavnih predmeta od 5. do 8. razreda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zaključne ocjene u 7. i 8. razredu iz nastavnih predmeta: Hrvatski jezik, Matematika i prvi strani jezik </a:t>
            </a:r>
          </a:p>
          <a:p>
            <a:pPr marL="0" indent="0" algn="just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najviše 50 bodova </a:t>
            </a:r>
          </a:p>
          <a:p>
            <a:pPr marL="0" indent="0" algn="just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minimalni broj bodova za upis ne utvrđuje se</a:t>
            </a:r>
          </a:p>
          <a:p>
            <a:pPr marL="514350" indent="-514350">
              <a:buFont typeface="+mj-lt"/>
              <a:buAutoNum type="arabicParenR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2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DODATNI ELEMENTI VREDNOVANJA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koje su postigli na natjecanjima u znanju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koje su postigli na natjecanju školskih sportskih društava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učenici sa zdravstvenim teškoćama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učenici koji žive u otežanim uvjetima obrazovanja uzrokovanim nepovoljnim ekonomskim, socijalnim i odgojnim čimbenicima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(samohrani roditelj, nezaposlenost roditelja, teška bolest)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učenici čiji su roditelji državni službenici koji su u ime Republike Hrvatske bili upućeni na rad u inozemstvo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Nacionalne strategije za uključivanje Roma od 2013. do 2020. godine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 se može dostaviti osobno ili elektroničkim putem u propisanim rokovima, u suprotnom se gubi pravo upisa u ljetnom upisnom roku te se u jesenskom upisnom roku mogu kandidirati za upis u preostala slobodna upisna mjesta!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3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UPISNICA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Učenik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 upis potvrđuje vlastoručnim potpisom i potpisom roditelja/skrbnika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upisnici dostupnoj na mrežnoj stranici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www.upisi.hr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Učenik je upisnicu s potpisima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dužan dostaviti osobno ili elektroničkim putem u srednju školu u propisanim rokovima.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nakon oba prethodna ispunjena uvjeta učenik je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upisan u 1. razred srednje škole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školskoj godini 2021./2022.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učenik iz opravdanih razloga nije u mogućnosti u propisanim rokovima dostaviti potpisanu upisnicu, dužan ga je dostaviti osobno ili elektroničkim putem njegov roditelj/skrbnik ili opunomoćenik. </a:t>
            </a:r>
          </a:p>
          <a:p>
            <a:pPr marL="0" indent="0" algn="ctr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5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41A60551-F78D-453C-9010-D3E366DA3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645315"/>
              </p:ext>
            </p:extLst>
          </p:nvPr>
        </p:nvGraphicFramePr>
        <p:xfrm>
          <a:off x="2874963" y="71438"/>
          <a:ext cx="5913437" cy="688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2038" imgH="6717842" progId="Word.Document.12">
                  <p:embed/>
                </p:oleObj>
              </mc:Choice>
              <mc:Fallback>
                <p:oleObj name="Document" r:id="rId2" imgW="5762038" imgH="67178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74963" y="71438"/>
                        <a:ext cx="5913437" cy="688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kstniOkvir 15">
            <a:extLst>
              <a:ext uri="{FF2B5EF4-FFF2-40B4-BE49-F238E27FC236}">
                <a16:creationId xmlns:a16="http://schemas.microsoft.com/office/drawing/2014/main" id="{2D2C8586-FF19-4F79-ADCE-8AF0CFE04177}"/>
              </a:ext>
            </a:extLst>
          </p:cNvPr>
          <p:cNvSpPr txBox="1"/>
          <p:nvPr/>
        </p:nvSpPr>
        <p:spPr>
          <a:xfrm>
            <a:off x="282592" y="2740297"/>
            <a:ext cx="242247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LJETNI UPISNI ROK</a:t>
            </a:r>
          </a:p>
          <a:p>
            <a:pPr algn="ctr"/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REDOVNE UČENIKE</a:t>
            </a:r>
          </a:p>
        </p:txBody>
      </p:sp>
    </p:spTree>
    <p:extLst>
      <p:ext uri="{BB962C8B-B14F-4D97-AF65-F5344CB8AC3E}">
        <p14:creationId xmlns:p14="http://schemas.microsoft.com/office/powerpoint/2010/main" val="97085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2D2C8586-FF19-4F79-ADCE-8AF0CFE04177}"/>
              </a:ext>
            </a:extLst>
          </p:cNvPr>
          <p:cNvSpPr txBox="1"/>
          <p:nvPr/>
        </p:nvSpPr>
        <p:spPr>
          <a:xfrm>
            <a:off x="282592" y="2740297"/>
            <a:ext cx="281882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LJETNI UPISNI ROK</a:t>
            </a:r>
          </a:p>
          <a:p>
            <a:pPr algn="ctr"/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UČENIKE S TEŠKOĆAMA U RAZVOJU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C2148404-30AC-4884-9FEC-4434E3378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52606"/>
              </p:ext>
            </p:extLst>
          </p:nvPr>
        </p:nvGraphicFramePr>
        <p:xfrm>
          <a:off x="3384012" y="1430449"/>
          <a:ext cx="6645205" cy="4666573"/>
        </p:xfrm>
        <a:graphic>
          <a:graphicData uri="http://schemas.openxmlformats.org/drawingml/2006/table">
            <a:tbl>
              <a:tblPr/>
              <a:tblGrid>
                <a:gridCol w="4778147">
                  <a:extLst>
                    <a:ext uri="{9D8B030D-6E8A-4147-A177-3AD203B41FA5}">
                      <a16:colId xmlns:a16="http://schemas.microsoft.com/office/drawing/2014/main" val="710347228"/>
                    </a:ext>
                  </a:extLst>
                </a:gridCol>
                <a:gridCol w="1867058">
                  <a:extLst>
                    <a:ext uri="{9D8B030D-6E8A-4147-A177-3AD203B41FA5}">
                      <a16:colId xmlns:a16="http://schemas.microsoft.com/office/drawing/2014/main" val="4045223698"/>
                    </a:ext>
                  </a:extLst>
                </a:gridCol>
              </a:tblGrid>
              <a:tr h="2105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postupaka</a:t>
                      </a:r>
                      <a:endParaRPr lang="hr-H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hr-H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415351"/>
                  </a:ext>
                </a:extLst>
              </a:tr>
              <a:tr h="9597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Kandidati s teškoćama u razvoju prijavljuju se u ŽUO, odnosno Gradskom uredu za obrazovanje Grada Zagreba te iskazuju svoj odabir s liste prioriteta redom kako bi željeli upisati obrazovne programe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5. – 14.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265597"/>
                  </a:ext>
                </a:extLst>
              </a:tr>
              <a:tr h="50512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Registracija kandidata s teškoćama u razvoju izvan redovitog sustava obrazovanja RH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5. – 7.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81311"/>
                  </a:ext>
                </a:extLst>
              </a:tr>
              <a:tr h="80820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Dostava osobnih dokumenata i svjedodžbi za kandidate s teškoćama u razvoju izvan redovitog sustava obrazovanja RH Središnjem prijavnom uredu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5. – 14.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52318"/>
                  </a:ext>
                </a:extLst>
              </a:tr>
              <a:tr h="36895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Upisna povjerenstva ŽUO-a unose navedene odabire u sustav NISpuSŠ-a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5. – 17.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76795"/>
                  </a:ext>
                </a:extLst>
              </a:tr>
              <a:tr h="35358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Zatvaranje mogućnosti unosa odabira kandidata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79140"/>
                  </a:ext>
                </a:extLst>
              </a:tr>
              <a:tr h="65666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Provođenje dodatnih provjera za kandidate s teškoćama u razvoju i unos rezultata u sustav i podnošenje prigovora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– 23.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61401"/>
                  </a:ext>
                </a:extLst>
              </a:tr>
              <a:tr h="36895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Rangiranje kandidata s teškoćama u razvoju sukladno listama prioriteta</a:t>
                      </a:r>
                      <a:endParaRPr lang="hr-HR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– 24. 6. 2021.</a:t>
                      </a:r>
                      <a:endParaRPr lang="hr-HR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91348"/>
                  </a:ext>
                </a:extLst>
              </a:tr>
              <a:tr h="36895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Smanjenje upisnih kvota razrednih odjela pojedinih obrazovnih programa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25. 6. 2021.</a:t>
                      </a:r>
                    </a:p>
                  </a:txBody>
                  <a:tcPr marL="48348" marR="48348" marT="24174" marB="24174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8244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1DC69AD-1A15-485B-B42B-26D5270C9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447" y="1340032"/>
            <a:ext cx="219602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2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2D2C8586-FF19-4F79-ADCE-8AF0CFE04177}"/>
              </a:ext>
            </a:extLst>
          </p:cNvPr>
          <p:cNvSpPr txBox="1"/>
          <p:nvPr/>
        </p:nvSpPr>
        <p:spPr>
          <a:xfrm>
            <a:off x="282592" y="2740297"/>
            <a:ext cx="281882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JESENSKI UPISNI ROK</a:t>
            </a:r>
          </a:p>
          <a:p>
            <a:pPr algn="ctr"/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UČENIKE S TEŠKOĆAMA U RAZVOJU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1DC69AD-1A15-485B-B42B-26D5270C9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447" y="1340032"/>
            <a:ext cx="219602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96EE6284-4F0D-4524-9BCA-117636F3F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95688"/>
              </p:ext>
            </p:extLst>
          </p:nvPr>
        </p:nvGraphicFramePr>
        <p:xfrm>
          <a:off x="3579779" y="1225685"/>
          <a:ext cx="6040876" cy="4986694"/>
        </p:xfrm>
        <a:graphic>
          <a:graphicData uri="http://schemas.openxmlformats.org/drawingml/2006/table">
            <a:tbl>
              <a:tblPr/>
              <a:tblGrid>
                <a:gridCol w="4343611">
                  <a:extLst>
                    <a:ext uri="{9D8B030D-6E8A-4147-A177-3AD203B41FA5}">
                      <a16:colId xmlns:a16="http://schemas.microsoft.com/office/drawing/2014/main" val="2390736218"/>
                    </a:ext>
                  </a:extLst>
                </a:gridCol>
                <a:gridCol w="1697265">
                  <a:extLst>
                    <a:ext uri="{9D8B030D-6E8A-4147-A177-3AD203B41FA5}">
                      <a16:colId xmlns:a16="http://schemas.microsoft.com/office/drawing/2014/main" val="688390306"/>
                    </a:ext>
                  </a:extLst>
                </a:gridCol>
              </a:tblGrid>
              <a:tr h="22888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postupaka</a:t>
                      </a:r>
                      <a:endParaRPr lang="hr-HR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hr-HR" sz="12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98688"/>
                  </a:ext>
                </a:extLst>
              </a:tr>
              <a:tr h="107456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Kandidati s teškoćama u razvoju prijavljuju se u ŽUO, odnosno Gradskom uredu za obrazovanje Grada Zagreba te iskazuju svoj odabir liste prioriteta redom kako bi željeli upisati obrazovne programe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8. – 17.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866669"/>
                  </a:ext>
                </a:extLst>
              </a:tr>
              <a:tr h="56556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Registracija kandidata s teškoćama u razvoju izvan redovitog sustava obrazovanja RH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8. – 17.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86645"/>
                  </a:ext>
                </a:extLst>
              </a:tr>
              <a:tr h="90489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Dostava osobnih dokumenata i svjedodžbi za kandidate s teškoćama u razvoju izvan redovitog sustava obrazovanja RH Središnjem prijavnom uredu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8. – 17.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39841"/>
                  </a:ext>
                </a:extLst>
              </a:tr>
              <a:tr h="39589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Upisna povjerenstva ŽUO-a unose navedene odabire u sustav NISpuSŠ-a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8. – 18.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08977"/>
                  </a:ext>
                </a:extLst>
              </a:tr>
              <a:tr h="39589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Zatvaranje mogućnosti unosa odabira kandidata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917228"/>
                  </a:ext>
                </a:extLst>
              </a:tr>
              <a:tr h="56556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Provođenje dodatnih provjera za kandidate s teškoćama u razvoju i unos rezultata u sustav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22897"/>
                  </a:ext>
                </a:extLst>
              </a:tr>
              <a:tr h="39589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Rangiranje kandidata s teškoćama u razvoju sukladno listama prioriteta</a:t>
                      </a:r>
                      <a:endParaRPr lang="hr-HR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21. 8. 2021.</a:t>
                      </a:r>
                      <a:endParaRPr lang="hr-HR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36107"/>
                  </a:ext>
                </a:extLst>
              </a:tr>
              <a:tr h="39589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Smanjenje upisnih kvota razrednih odjela pojedinih obrazovnih programa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21. 8. 2021.</a:t>
                      </a:r>
                    </a:p>
                  </a:txBody>
                  <a:tcPr marL="50015" marR="50015" marT="25008" marB="25008" anchor="ctr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178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53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Osječko-baranjska županija</a:t>
            </a:r>
          </a:p>
          <a:p>
            <a:pPr marL="0" indent="0" algn="ctr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UPRAVNI ODJEL ZA OBRAZOVANJE</a:t>
            </a:r>
          </a:p>
          <a:p>
            <a:pPr marL="0" indent="0" algn="ctr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Županijska 4, 31000 Osijek</a:t>
            </a:r>
          </a:p>
          <a:p>
            <a:pPr marL="0" indent="0" algn="ctr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031/221-637</a:t>
            </a:r>
          </a:p>
          <a:p>
            <a:pPr marL="0" indent="0" algn="ctr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Fax: 031/221-601</a:t>
            </a:r>
          </a:p>
          <a:p>
            <a:pPr marL="0" indent="0" algn="ctr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www.obz.hr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www.udu-obz.hr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00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2D2C8586-FF19-4F79-ADCE-8AF0CFE04177}"/>
              </a:ext>
            </a:extLst>
          </p:cNvPr>
          <p:cNvSpPr txBox="1"/>
          <p:nvPr/>
        </p:nvSpPr>
        <p:spPr>
          <a:xfrm>
            <a:off x="282591" y="2740297"/>
            <a:ext cx="280940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JESENSKI UPISNI ROK</a:t>
            </a:r>
          </a:p>
          <a:p>
            <a:pPr algn="ctr"/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REDOVNE UČENIKE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3F155E48-54A4-4DEA-A1C6-0ABD269CE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768952"/>
              </p:ext>
            </p:extLst>
          </p:nvPr>
        </p:nvGraphicFramePr>
        <p:xfrm>
          <a:off x="3230563" y="193675"/>
          <a:ext cx="6065837" cy="684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2038" imgH="6505411" progId="Word.Document.12">
                  <p:embed/>
                </p:oleObj>
              </mc:Choice>
              <mc:Fallback>
                <p:oleObj name="Document" r:id="rId2" imgW="5762038" imgH="65054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0563" y="193675"/>
                        <a:ext cx="6065837" cy="684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95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2D2C8586-FF19-4F79-ADCE-8AF0CFE04177}"/>
              </a:ext>
            </a:extLst>
          </p:cNvPr>
          <p:cNvSpPr txBox="1"/>
          <p:nvPr/>
        </p:nvSpPr>
        <p:spPr>
          <a:xfrm>
            <a:off x="282591" y="2740297"/>
            <a:ext cx="279997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LJETNI I JESENSKI UPISNI ROK </a:t>
            </a:r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SPORTAŠE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EE992CD7-790D-4668-8919-AEAB86750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535427"/>
              </p:ext>
            </p:extLst>
          </p:nvPr>
        </p:nvGraphicFramePr>
        <p:xfrm>
          <a:off x="3198518" y="1116466"/>
          <a:ext cx="7142162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2038" imgH="3643722" progId="Word.Document.12">
                  <p:embed/>
                </p:oleObj>
              </mc:Choice>
              <mc:Fallback>
                <p:oleObj name="Document" r:id="rId2" imgW="5762038" imgH="36437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98518" y="1116466"/>
                        <a:ext cx="7142162" cy="451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186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anose="02040602050305030304" pitchFamily="18" charset="0"/>
              </a:rPr>
              <a:t>Uloga roditelja u profesionalnom razvoju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obitelj kao </a:t>
            </a:r>
            <a:r>
              <a:rPr lang="hr-H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najvažniji čimbenik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izboru zanimanja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materijalni i socijalni status, obrazovanje, zanimanje, sustav vrijednosti…</a:t>
            </a:r>
          </a:p>
          <a:p>
            <a:pPr marL="0" indent="0">
              <a:buNone/>
            </a:pPr>
            <a:endParaRPr lang="hr-HR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EE57F669-297E-46C9-AD65-9026EC254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377651"/>
              </p:ext>
            </p:extLst>
          </p:nvPr>
        </p:nvGraphicFramePr>
        <p:xfrm>
          <a:off x="2031999" y="2752627"/>
          <a:ext cx="8130095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Slika 5" descr="Slika na kojoj se prikazuje tekst&#10;&#10;Opis je automatski generiran">
            <a:extLst>
              <a:ext uri="{FF2B5EF4-FFF2-40B4-BE49-F238E27FC236}">
                <a16:creationId xmlns:a16="http://schemas.microsoft.com/office/drawing/2014/main" id="{9928AB98-F8DA-41EB-BE45-03114BFAF4C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1591" b="18972"/>
          <a:stretch/>
        </p:blipFill>
        <p:spPr>
          <a:xfrm>
            <a:off x="3506772" y="2752627"/>
            <a:ext cx="1404593" cy="1312003"/>
          </a:xfrm>
          <a:prstGeom prst="rect">
            <a:avLst/>
          </a:prstGeom>
        </p:spPr>
      </p:pic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8C945938-6D2C-4B6E-A44C-9B40125FF0E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1" r="50000" b="23143"/>
          <a:stretch/>
        </p:blipFill>
        <p:spPr>
          <a:xfrm>
            <a:off x="7654629" y="2793576"/>
            <a:ext cx="1291409" cy="127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0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91EBDBD-DD95-475F-99A2-183C5A5B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anose="02040602050305030304" pitchFamily="18" charset="0"/>
                <a:cs typeface="Times New Roman" panose="02020603050405020304" pitchFamily="18" charset="0"/>
              </a:rPr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32C5FE-9AF4-47DB-9610-D232BEC0D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Profesionalni razvoj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Srednjoškolski sustav u Republici Hrvatskoj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Upisi u prvi razred srednje škole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Uloga roditelja u profesionalnom razvoju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Pitanja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Umjesto zaključka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i izvori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5FC8668-C0EF-4CEA-9FDA-7AD933452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341" y="4399099"/>
            <a:ext cx="2192532" cy="186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98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08BC6D20-D7D9-4FF7-AD8C-D842D92C5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529" y="643467"/>
            <a:ext cx="8132942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0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anose="02040602050305030304" pitchFamily="18" charset="0"/>
              </a:rPr>
              <a:t>Umjesto zaključka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71885015-9ED6-4C00-A02B-CF0457447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Ponovno ćete imati „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prvašića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koji će se sada možda malo više buniti, ali to samo znači da Vas treba. Budite uz njega!</a:t>
            </a:r>
          </a:p>
          <a:p>
            <a:pPr marL="0" indent="0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Vjerujte u sebe i samo hrabro!</a:t>
            </a:r>
          </a:p>
          <a:p>
            <a:pPr marL="0" indent="0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SRETNO!</a:t>
            </a:r>
          </a:p>
        </p:txBody>
      </p:sp>
    </p:spTree>
    <p:extLst>
      <p:ext uri="{BB962C8B-B14F-4D97-AF65-F5344CB8AC3E}">
        <p14:creationId xmlns:p14="http://schemas.microsoft.com/office/powerpoint/2010/main" val="2736155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i izvori: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Babarović, T. i Šverko, I. (1999).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Razmisli o budućnosti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Zagreb: Društvo za istraživanje i razvoj ljudskih potencijala Razbor.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Drobac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Kern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(2020).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Kamo nakon osnovne škole?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Zagreb: Hrvatski zavod za zapošljavanje.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Odluka o upisu učenika u 1. razred srednje škole u školskoj godini 2021./2022.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Poturić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i Spahić, T. (1986).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Nastavnik i profesionalni razvoj učenika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Zagreb: NIRO „Školske novine” i Savez SIZ-ova za zapošljavanje Hrvatske.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Pravilnik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elementima i kriterijima za izbor kandidata za upis u 1. razred srednje škole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(NN 49/2015)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Pravilnik o izmjenama i dopunama Pravilnika o elementima i kriterijima za izbor kandidata za upis u 1. razred srednje škole </a:t>
            </a: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(NN 47/2017)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Vričko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i sur. (2020).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Idemo u srednju! Prijave i upisi u srednje škole za školsku godinu 2020./2021. – učenici s teškoćama u razvoju.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Zagreb: Ministarstvo znanosti i obrazovanja i Hrvatska akademska i istraživačka mreža CARNET</a:t>
            </a:r>
          </a:p>
          <a:p>
            <a:pPr eaLnBrk="0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it-IT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http://www.cisok.hr/osijek</a:t>
            </a:r>
            <a:endParaRPr lang="hr-HR" sz="16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it-IT" sz="15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https://e-usmjeravanje.hzz.hr</a:t>
            </a:r>
            <a:r>
              <a:rPr lang="hr-HR" sz="15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15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it-IT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https://mzo.hr</a:t>
            </a:r>
            <a:endParaRPr lang="hr-HR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it-IT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https://www.ucenici.com/popis-predmeta-posebno-vaznih-za-upis/</a:t>
            </a:r>
            <a:endParaRPr lang="hr-HR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https://www.ucenici.com/dodatni-bodovi-za-upis-srednju-skolu/</a:t>
            </a:r>
            <a:endParaRPr lang="hr-HR" sz="16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7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https://www.upisi.hr/upisi/</a:t>
            </a:r>
            <a:r>
              <a:rPr lang="hr-HR" sz="17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59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r-HR" sz="3600" kern="1200" dirty="0">
                <a:solidFill>
                  <a:srgbClr val="080808"/>
                </a:solidFill>
                <a:latin typeface="Book Antiqua" panose="02040602050305030304" pitchFamily="18" charset="0"/>
              </a:rPr>
              <a:t>HVALA NA </a:t>
            </a:r>
            <a:r>
              <a:rPr lang="hr-HR" sz="3600" kern="1200">
                <a:solidFill>
                  <a:srgbClr val="080808"/>
                </a:solidFill>
                <a:latin typeface="Book Antiqua" panose="02040602050305030304" pitchFamily="18" charset="0"/>
              </a:rPr>
              <a:t>PAŽNJI!</a:t>
            </a:r>
            <a:endParaRPr lang="en-US" sz="3600" kern="1200" dirty="0">
              <a:solidFill>
                <a:srgbClr val="080808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2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anose="02040602050305030304" pitchFamily="18" charset="0"/>
              </a:rPr>
              <a:t>Ciljevi: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ukazati na važnost profesionalnog razvoja i uloge roditelja u izboru zanimanja</a:t>
            </a: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objasniti ključne sastavnice pri upisu učenika u prvi razred srednje škole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9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čić za govor: ovalni 3">
            <a:extLst>
              <a:ext uri="{FF2B5EF4-FFF2-40B4-BE49-F238E27FC236}">
                <a16:creationId xmlns:a16="http://schemas.microsoft.com/office/drawing/2014/main" id="{3B795C1F-4FE5-4FD9-815E-BA852939162F}"/>
              </a:ext>
            </a:extLst>
          </p:cNvPr>
          <p:cNvSpPr/>
          <p:nvPr/>
        </p:nvSpPr>
        <p:spPr>
          <a:xfrm rot="342241">
            <a:off x="8921079" y="263085"/>
            <a:ext cx="2839354" cy="1954656"/>
          </a:xfrm>
          <a:prstGeom prst="wedgeEllipseCallout">
            <a:avLst>
              <a:gd name="adj1" fmla="val -67568"/>
              <a:gd name="adj2" fmla="val 5387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bi htio/htjela biti kad odrasteš?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3500" dirty="0">
                <a:latin typeface="Book Antiqua" panose="02040602050305030304" pitchFamily="18" charset="0"/>
              </a:rPr>
              <a:t>Profesionalni razvoj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hr-H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upoznavanja vlastitih sposobnosti, vrijednosti i interesa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istraživanja svijeta rada i njegovih osobina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pronalaženja pravoga puta karakterističnog za svakog pojedinca</a:t>
            </a:r>
          </a:p>
          <a:p>
            <a:pPr marL="0" indent="0" algn="just">
              <a:buNone/>
            </a:pP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razmišljanje o zanimanjima, odabir škole, poslovi kojima se počinjemo baviti…</a:t>
            </a:r>
          </a:p>
          <a:p>
            <a:pPr marL="0" indent="0" algn="just">
              <a:buNone/>
            </a:pP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CJELOŽIVOTNO → promjene → kompetencije</a:t>
            </a:r>
          </a:p>
          <a:p>
            <a:pPr marL="0" indent="0">
              <a:buNone/>
            </a:pPr>
            <a:endParaRPr lang="hr-HR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1328342-5C50-4881-9521-FA43BB2A2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236" y="4390747"/>
            <a:ext cx="2691979" cy="210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8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anose="02040602050305030304" pitchFamily="18" charset="0"/>
              </a:rPr>
              <a:t>Srednjoškolski sustav u Republici Hrvatskoj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Slika na kojoj se prikazuje strijela&#10;&#10;Opis je automatski generiran">
            <a:extLst>
              <a:ext uri="{FF2B5EF4-FFF2-40B4-BE49-F238E27FC236}">
                <a16:creationId xmlns:a16="http://schemas.microsoft.com/office/drawing/2014/main" id="{540EED72-2A2C-4DB8-87B8-2DC90B62E74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17" y="1457471"/>
            <a:ext cx="9165399" cy="5351174"/>
          </a:xfrm>
          <a:prstGeom prst="rect">
            <a:avLst/>
          </a:prstGeom>
        </p:spPr>
      </p:pic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763B45DC-77BA-4A2B-A9CF-236BA598B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84869"/>
              </p:ext>
            </p:extLst>
          </p:nvPr>
        </p:nvGraphicFramePr>
        <p:xfrm>
          <a:off x="1198517" y="1457471"/>
          <a:ext cx="9165399" cy="52716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53105">
                  <a:extLst>
                    <a:ext uri="{9D8B030D-6E8A-4147-A177-3AD203B41FA5}">
                      <a16:colId xmlns:a16="http://schemas.microsoft.com/office/drawing/2014/main" val="1439623726"/>
                    </a:ext>
                  </a:extLst>
                </a:gridCol>
                <a:gridCol w="3059189">
                  <a:extLst>
                    <a:ext uri="{9D8B030D-6E8A-4147-A177-3AD203B41FA5}">
                      <a16:colId xmlns:a16="http://schemas.microsoft.com/office/drawing/2014/main" val="3032296785"/>
                    </a:ext>
                  </a:extLst>
                </a:gridCol>
                <a:gridCol w="3053105">
                  <a:extLst>
                    <a:ext uri="{9D8B030D-6E8A-4147-A177-3AD203B41FA5}">
                      <a16:colId xmlns:a16="http://schemas.microsoft.com/office/drawing/2014/main" val="2537630582"/>
                    </a:ext>
                  </a:extLst>
                </a:gridCol>
              </a:tblGrid>
              <a:tr h="769006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GIMNAZIJE</a:t>
                      </a:r>
                    </a:p>
                  </a:txBody>
                  <a:tcPr marL="79646" marR="79646" marT="39823" marB="398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STRUKOVNE</a:t>
                      </a:r>
                    </a:p>
                    <a:p>
                      <a:pPr algn="ctr"/>
                      <a:r>
                        <a:rPr lang="hr-HR" sz="2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ŠKOLE</a:t>
                      </a:r>
                    </a:p>
                  </a:txBody>
                  <a:tcPr marL="79646" marR="79646" marT="39823" marB="398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UMJETNIČKE ŠKOLE</a:t>
                      </a:r>
                    </a:p>
                  </a:txBody>
                  <a:tcPr marL="79646" marR="79646" marT="39823" marB="39823"/>
                </a:tc>
                <a:extLst>
                  <a:ext uri="{0D108BD9-81ED-4DB2-BD59-A6C34878D82A}">
                    <a16:rowId xmlns:a16="http://schemas.microsoft.com/office/drawing/2014/main" val="2258468734"/>
                  </a:ext>
                </a:extLst>
              </a:tr>
              <a:tr h="4502644"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Ø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godine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opća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jezična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klasična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prirodoslovna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prirodoslovno-matematička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sportska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r-HR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DRŽAVNA MATURA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endParaRPr lang="hr-HR" sz="1600" dirty="0"/>
                    </a:p>
                  </a:txBody>
                  <a:tcPr marL="79646" marR="79646" marT="39823" marB="39823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godine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industrijske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obrtničke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r-H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godine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tehničke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zdravstvene </a:t>
                      </a:r>
                      <a:r>
                        <a:rPr lang="hr-H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 godina)</a:t>
                      </a:r>
                      <a:endParaRPr lang="hr-H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gospodarske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trgovačke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poljoprivredne 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r-HR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ZAVRŠNI RAD ILI DRŽAVNA MATURA</a:t>
                      </a:r>
                    </a:p>
                  </a:txBody>
                  <a:tcPr marL="79646" marR="79646" marT="39823" marB="39823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godine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glazbena 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plesna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likovna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dizajn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provjera sposobnosti i darovitosti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hr-HR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hr-HR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ZAVRŠNI RAD ILI DRŽAVNA MATURA</a:t>
                      </a:r>
                    </a:p>
                  </a:txBody>
                  <a:tcPr marL="79646" marR="79646" marT="39823" marB="39823"/>
                </a:tc>
                <a:extLst>
                  <a:ext uri="{0D108BD9-81ED-4DB2-BD59-A6C34878D82A}">
                    <a16:rowId xmlns:a16="http://schemas.microsoft.com/office/drawing/2014/main" val="3326377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5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A06E7F-64CA-4DD1-88C6-6271F59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Book Antiqua" panose="02040602050305030304" pitchFamily="18" charset="0"/>
              </a:rPr>
              <a:t>Upisi u prvi razred srednje škole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PRIJAVA U SUSTAV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Prijava za upis u srednju školu obavlja se preko mrežne stranice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www.upisi.hr</a:t>
            </a: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prvoj prijavi potrebno je unijeti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korisničko ime i lozinku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dobivenu u osnovnoj školi nakon čega je moguće unijeti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mobitela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koji kandidat želi da mu bude dostavljen SMS s PIN-om.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što zaprimi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kandidat pri svakoj sljedećoj prijavi u sustav 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unosi korisničko ime, lozinku i PIN.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PIN nije stigao SMS-om potrebno je ponovno pokušati unijeti broj mobitela.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uspješnoj prijavi </a:t>
            </a: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 je pregledati osobne podatke i ocjene iz osnovne škole</a:t>
            </a:r>
          </a:p>
          <a:p>
            <a:pPr marL="0" indent="0" algn="just">
              <a:buNone/>
            </a:pPr>
            <a:r>
              <a:rPr lang="hr-HR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o netočnosti podataka obavijestiti što prije svojeg razrednika</a:t>
            </a:r>
          </a:p>
          <a:p>
            <a:pPr marL="0" indent="0" algn="ctr">
              <a:buNone/>
            </a:pPr>
            <a:endParaRPr lang="hr-H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r-H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Provjerite točnost Vaših podataka s Vašim razrednicima prije prijave u sustav!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AF3880AA-1039-43C4-A055-B97A0CE41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1881" y="72399"/>
            <a:ext cx="4503906" cy="676679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29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BODOVI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Provjerite kako se izračunavaju bodovi za upis u srednju školu prije nego sastavite konačnu rang listu željenih programa i škola.</a:t>
            </a:r>
          </a:p>
          <a:p>
            <a:pPr marL="0" indent="0" algn="ctr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https://ucenici.com/kalkulator-bodova-za-upis-u-srednju/#Kalkulator_bodova_za_upis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5F5CB6-E8FC-4C6A-846C-B9EE052E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VREDNOVANJA (gimnazijski programi i programi obrazovanja za stjecanje strukovne kvalifikacije od najmanje četiri godine)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 zaključnih ocjena iz svih nastavnih predmeta od 5. do 8. razreda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zaključne ocjene u 7. i 8. razredu iz nastavnih predmeta: Hrvatski jezik, Matematika i prvi strani jezik 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zaključne ocjene triju nastavnih predmeta važnih za nastavak obrazovanja u pojedinim obrazovnim programima od kojih su dva propisana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Popisom predmeta posebno važnih za upis</a:t>
            </a:r>
          </a:p>
          <a:p>
            <a:pPr marL="0" indent="0" algn="ctr">
              <a:buNone/>
            </a:pP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https://ucenici.com/popis-predmeta-posebno-vaznih-za-upis/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najviše 80 bodova</a:t>
            </a:r>
          </a:p>
          <a:p>
            <a:pPr marL="0" indent="0" algn="just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minimalni broj bodova za upis može utvrditi škola</a:t>
            </a:r>
          </a:p>
          <a:p>
            <a:pPr marL="0" indent="0">
              <a:buNone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0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1484</Words>
  <Application>Microsoft Office PowerPoint</Application>
  <PresentationFormat>Široki zaslon</PresentationFormat>
  <Paragraphs>193</Paragraphs>
  <Slides>23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Times New Roman</vt:lpstr>
      <vt:lpstr>Wingdings</vt:lpstr>
      <vt:lpstr>Tema sustava Office</vt:lpstr>
      <vt:lpstr>Document</vt:lpstr>
      <vt:lpstr>PowerPoint prezentacija</vt:lpstr>
      <vt:lpstr>Sadržaj</vt:lpstr>
      <vt:lpstr>Ciljevi:</vt:lpstr>
      <vt:lpstr>Profesionalni razvoj</vt:lpstr>
      <vt:lpstr>Srednjoškolski sustav u Republici Hrvatskoj</vt:lpstr>
      <vt:lpstr>Upisi u prvi razred srednje škole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Uloga roditelja u profesionalnom razvoju</vt:lpstr>
      <vt:lpstr>PowerPoint prezentacija</vt:lpstr>
      <vt:lpstr>Umjesto zaključka</vt:lpstr>
      <vt:lpstr>Literatura i izvori: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Josipa Ćurković</dc:creator>
  <cp:lastModifiedBy>Josipa Ćurković</cp:lastModifiedBy>
  <cp:revision>61</cp:revision>
  <dcterms:created xsi:type="dcterms:W3CDTF">2021-04-14T09:56:57Z</dcterms:created>
  <dcterms:modified xsi:type="dcterms:W3CDTF">2021-06-01T11:54:55Z</dcterms:modified>
</cp:coreProperties>
</file>