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7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djimurje.hr/magazin/zivotinje/pcela-matica-uzgoj-pcela-9669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Korisnik\Desktop\Tihana-dokumenti\Jakov-fotke\sdm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6"/>
            <a:ext cx="9144000" cy="6849174"/>
          </a:xfrm>
          <a:prstGeom prst="rect">
            <a:avLst/>
          </a:prstGeom>
          <a:noFill/>
        </p:spPr>
      </p:pic>
      <p:sp>
        <p:nvSpPr>
          <p:cNvPr id="4" name="TekstniOkvir 3"/>
          <p:cNvSpPr txBox="1"/>
          <p:nvPr/>
        </p:nvSpPr>
        <p:spPr>
          <a:xfrm>
            <a:off x="0" y="200024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000" b="1" i="1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DAN PČELA I MEDA-20. svibnja</a:t>
            </a: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Korisnik\Desktop\Tihana-dokumenti\Jakov-fotke\sdm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sp>
        <p:nvSpPr>
          <p:cNvPr id="2" name="TekstniOkvir 1"/>
          <p:cNvSpPr txBox="1"/>
          <p:nvPr/>
        </p:nvSpPr>
        <p:spPr>
          <a:xfrm>
            <a:off x="0" y="257174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000" b="1" i="1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Činjenice o pčelama:</a:t>
            </a:r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orisnik\Desktop\Tihana-dokumenti\Jakov-fotke\sdm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3" name="TekstniOkvir 2"/>
          <p:cNvSpPr txBox="1"/>
          <p:nvPr/>
        </p:nvSpPr>
        <p:spPr>
          <a:xfrm>
            <a:off x="0" y="392906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i="1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Aristotel je napisao prvu stručnu knjigu o pčelarstvu</a:t>
            </a:r>
            <a:endParaRPr lang="hr-HR" sz="3200" i="1" dirty="0">
              <a:ln>
                <a:solidFill>
                  <a:schemeClr val="tx1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0" y="257174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i="1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Pčele mogu prepoznavati ljudska lica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0" y="328612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- izvor -  https://www.mentalfloss.com/article/53691/13-fascinating-facts-about-bees</a:t>
            </a:r>
          </a:p>
        </p:txBody>
      </p:sp>
    </p:spTree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Korisnik\Desktop\Tihana-dokumenti\Jakov-fotke\preuzmi (6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528"/>
            <a:ext cx="9144000" cy="8145076"/>
          </a:xfrm>
          <a:prstGeom prst="rect">
            <a:avLst/>
          </a:prstGeom>
          <a:noFill/>
        </p:spPr>
      </p:pic>
      <p:sp>
        <p:nvSpPr>
          <p:cNvPr id="2" name="TekstniOkvir 1"/>
          <p:cNvSpPr txBox="1"/>
          <p:nvPr/>
        </p:nvSpPr>
        <p:spPr>
          <a:xfrm>
            <a:off x="0" y="1428736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PČELINJA MATICA U JEDNOM DANU MOŽE POLOŽITI ČAK 2000 JAJAŠACA KOJIMA TREBA 16 DANA DA SE IZLEGU. </a:t>
            </a:r>
          </a:p>
          <a:p>
            <a:pPr algn="ctr"/>
            <a:r>
              <a:rPr lang="hr-HR" sz="36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U JEDNOJ SEZONI IZLEŽE OKO 200  000 JAJAŠACA. </a:t>
            </a:r>
          </a:p>
          <a:p>
            <a:pPr algn="ctr"/>
            <a:r>
              <a:rPr lang="hr-HR" sz="36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IZ OPLOĐENIH JAJAŠACA SE LEGU PČELE RADILICE, A IZ NEOPLOĐENIH TRUTOVI </a:t>
            </a:r>
          </a:p>
        </p:txBody>
      </p:sp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Korisnik\Desktop\Tihana-dokumenti\Jakov-fotke\preuzmi (6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528"/>
            <a:ext cx="9144000" cy="8145076"/>
          </a:xfrm>
          <a:prstGeom prst="rect">
            <a:avLst/>
          </a:prstGeom>
          <a:noFill/>
        </p:spPr>
      </p:pic>
      <p:sp>
        <p:nvSpPr>
          <p:cNvPr id="2" name="TekstniOkvir 1"/>
          <p:cNvSpPr txBox="1"/>
          <p:nvPr/>
        </p:nvSpPr>
        <p:spPr>
          <a:xfrm>
            <a:off x="0" y="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Pčelama su, prema dobi, podijeljeni razni poslovi, a </a:t>
            </a:r>
            <a:r>
              <a:rPr lang="hr-HR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to su: </a:t>
            </a:r>
          </a:p>
          <a:p>
            <a:pPr>
              <a:buFont typeface="Arial" pitchFamily="34" charset="0"/>
              <a:buChar char="•"/>
            </a:pPr>
            <a:r>
              <a:rPr lang="hr-HR" sz="3200" b="1" i="1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it-IT" sz="32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pčele</a:t>
            </a:r>
            <a:r>
              <a:rPr lang="it-IT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it-IT" sz="32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hraniteljice</a:t>
            </a:r>
            <a:r>
              <a:rPr lang="hr-HR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it-IT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(0-3 </a:t>
            </a:r>
            <a:r>
              <a:rPr lang="it-IT" sz="32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dana</a:t>
            </a:r>
            <a:r>
              <a:rPr lang="it-IT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it-IT" sz="32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starosti</a:t>
            </a:r>
            <a:r>
              <a:rPr lang="it-IT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)</a:t>
            </a:r>
            <a:r>
              <a:rPr lang="hr-HR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hr-HR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 pčele graditeljice (3-10 dana starosti)</a:t>
            </a:r>
          </a:p>
          <a:p>
            <a:pPr>
              <a:buFont typeface="Arial" pitchFamily="34" charset="0"/>
              <a:buChar char="•"/>
            </a:pPr>
            <a:r>
              <a:rPr lang="hr-HR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 pčele čistačice (10-15 dana starosti)</a:t>
            </a:r>
          </a:p>
          <a:p>
            <a:pPr>
              <a:buFont typeface="Arial" pitchFamily="34" charset="0"/>
              <a:buChar char="•"/>
            </a:pPr>
            <a:r>
              <a:rPr lang="hr-HR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 pčele stražarice (15-20 dana starosti)</a:t>
            </a:r>
          </a:p>
          <a:p>
            <a:endParaRPr lang="hr-HR" sz="3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hr-HR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 matica (jedna od mladih pčela koja se, nakon matičine smrti, uz pomoć matične </a:t>
            </a:r>
            <a:r>
              <a:rPr lang="hr-HR" sz="32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mlijeći</a:t>
            </a:r>
            <a:r>
              <a:rPr lang="hr-HR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 razvila u maticu)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0" y="564357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000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-izvor: http://www.os-dpejacevic-na.skole.hr/biologija?news_hk=5675&amp;news_id=1942&amp;mshow=1322  i </a:t>
            </a:r>
            <a:r>
              <a:rPr lang="hr-HR" sz="2000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hlinkClick r:id="rId3"/>
              </a:rPr>
              <a:t>https://medjimurje.hr/magazin/zivotinje/pcela-matica-uzgoj-pcela-9669</a:t>
            </a:r>
            <a:r>
              <a:rPr lang="hr-HR" sz="2400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hlinkClick r:id="rId3"/>
              </a:rPr>
              <a:t>/</a:t>
            </a:r>
            <a:r>
              <a:rPr lang="hr-HR" sz="2400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6500826" y="1142984"/>
            <a:ext cx="6429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b="1" i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Arial"/>
                <a:cs typeface="Arial"/>
              </a:rPr>
              <a:t>}</a:t>
            </a:r>
            <a:endParaRPr lang="hr-HR" sz="9600" dirty="0">
              <a:solidFill>
                <a:schemeClr val="bg1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7000892" y="1357298"/>
            <a:ext cx="2143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i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pčele radilice</a:t>
            </a:r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Korisnik\Desktop\Tihana-dokumenti\Jakov-fotke\preuzmi (6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262863" cy="4357718"/>
          </a:xfrm>
          <a:prstGeom prst="rect">
            <a:avLst/>
          </a:prstGeom>
          <a:noFill/>
        </p:spPr>
      </p:pic>
      <p:sp>
        <p:nvSpPr>
          <p:cNvPr id="3" name="Pravokutnik 2"/>
          <p:cNvSpPr/>
          <p:nvPr/>
        </p:nvSpPr>
        <p:spPr>
          <a:xfrm>
            <a:off x="785786" y="1571612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i="1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pčele</a:t>
            </a:r>
          </a:p>
        </p:txBody>
      </p:sp>
      <p:cxnSp>
        <p:nvCxnSpPr>
          <p:cNvPr id="6" name="Ravni poveznik sa strelicom 5"/>
          <p:cNvCxnSpPr/>
          <p:nvPr/>
        </p:nvCxnSpPr>
        <p:spPr>
          <a:xfrm rot="5400000" flipH="1" flipV="1">
            <a:off x="1644630" y="5715016"/>
            <a:ext cx="7143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 rot="5400000" flipH="1" flipV="1">
            <a:off x="3715141" y="5928933"/>
            <a:ext cx="85725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kstniOkvir 13"/>
          <p:cNvSpPr txBox="1"/>
          <p:nvPr/>
        </p:nvSpPr>
        <p:spPr>
          <a:xfrm>
            <a:off x="3428992" y="6334780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matica</a:t>
            </a:r>
          </a:p>
        </p:txBody>
      </p:sp>
      <p:cxnSp>
        <p:nvCxnSpPr>
          <p:cNvPr id="15" name="Ravni poveznik sa strelicom 14"/>
          <p:cNvCxnSpPr/>
          <p:nvPr/>
        </p:nvCxnSpPr>
        <p:spPr>
          <a:xfrm rot="5400000" flipH="1" flipV="1">
            <a:off x="6430182" y="58570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kstniOkvir 15"/>
          <p:cNvSpPr txBox="1"/>
          <p:nvPr/>
        </p:nvSpPr>
        <p:spPr>
          <a:xfrm>
            <a:off x="6286512" y="614364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trut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1357290" y="6072206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radnica</a:t>
            </a:r>
          </a:p>
        </p:txBody>
      </p:sp>
    </p:spTree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Korisnik\Desktop\Tihana-dokumenti\Jakov-fotke\preuzmi (68).jpg"/>
          <p:cNvPicPr>
            <a:picLocks noChangeAspect="1" noChangeArrowheads="1"/>
          </p:cNvPicPr>
          <p:nvPr/>
        </p:nvPicPr>
        <p:blipFill>
          <a:blip r:embed="rId2"/>
          <a:srcRect l="89785" b="82129"/>
          <a:stretch>
            <a:fillRect/>
          </a:stretch>
        </p:blipFill>
        <p:spPr bwMode="auto">
          <a:xfrm>
            <a:off x="0" y="-1"/>
            <a:ext cx="9144000" cy="1819709"/>
          </a:xfrm>
          <a:prstGeom prst="rect">
            <a:avLst/>
          </a:prstGeom>
          <a:noFill/>
        </p:spPr>
      </p:pic>
      <p:pic>
        <p:nvPicPr>
          <p:cNvPr id="3074" name="Picture 2" descr="C:\Documents and Settings\Korisnik\Desktop\Tihana-dokumenti\Jakov-fotke\preuzmi (6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843" y="1714488"/>
            <a:ext cx="9184843" cy="5143512"/>
          </a:xfrm>
          <a:prstGeom prst="rect">
            <a:avLst/>
          </a:prstGeom>
          <a:noFill/>
        </p:spPr>
      </p:pic>
      <p:sp>
        <p:nvSpPr>
          <p:cNvPr id="2" name="Pravokutnik 1"/>
          <p:cNvSpPr/>
          <p:nvPr/>
        </p:nvSpPr>
        <p:spPr>
          <a:xfrm>
            <a:off x="0" y="2428868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i="1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Prosječna brzina pčele u letu je oko 25 km/h, a rade oko 200 zamaha krilima u sekundi. </a:t>
            </a:r>
          </a:p>
          <a:p>
            <a:pPr algn="ctr"/>
            <a:r>
              <a:rPr lang="hr-HR" sz="3200" b="1" i="1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Njihova prosječna životna dob je 6 tjedana, a  prosječna životna dob matice je 5 godina</a:t>
            </a:r>
          </a:p>
        </p:txBody>
      </p:sp>
      <p:pic>
        <p:nvPicPr>
          <p:cNvPr id="4" name="Picture 2" descr="C:\Documents and Settings\Korisnik\Desktop\Tihana-dokumenti\Jakov-fotke\preuzmi (68).jpg"/>
          <p:cNvPicPr>
            <a:picLocks noChangeAspect="1" noChangeArrowheads="1"/>
          </p:cNvPicPr>
          <p:nvPr/>
        </p:nvPicPr>
        <p:blipFill>
          <a:blip r:embed="rId2"/>
          <a:srcRect r="70444" b="80555"/>
          <a:stretch>
            <a:fillRect/>
          </a:stretch>
        </p:blipFill>
        <p:spPr bwMode="auto">
          <a:xfrm>
            <a:off x="-357222" y="785794"/>
            <a:ext cx="2714644" cy="1000132"/>
          </a:xfrm>
          <a:prstGeom prst="rect">
            <a:avLst/>
          </a:prstGeom>
          <a:noFill/>
        </p:spPr>
      </p:pic>
      <p:pic>
        <p:nvPicPr>
          <p:cNvPr id="5" name="Picture 2" descr="C:\Documents and Settings\Korisnik\Desktop\Tihana-dokumenti\Jakov-fotke\preuzmi (68).jpg"/>
          <p:cNvPicPr>
            <a:picLocks noChangeAspect="1" noChangeArrowheads="1"/>
          </p:cNvPicPr>
          <p:nvPr/>
        </p:nvPicPr>
        <p:blipFill>
          <a:blip r:embed="rId2"/>
          <a:srcRect l="26007" r="38215" b="76574"/>
          <a:stretch>
            <a:fillRect/>
          </a:stretch>
        </p:blipFill>
        <p:spPr bwMode="auto">
          <a:xfrm>
            <a:off x="2786050" y="571480"/>
            <a:ext cx="3286148" cy="1204922"/>
          </a:xfrm>
          <a:prstGeom prst="rect">
            <a:avLst/>
          </a:prstGeom>
          <a:noFill/>
        </p:spPr>
      </p:pic>
      <p:pic>
        <p:nvPicPr>
          <p:cNvPr id="7" name="Picture 2" descr="C:\Documents and Settings\Korisnik\Desktop\Tihana-dokumenti\Jakov-fotke\preuzmi (68).jpg"/>
          <p:cNvPicPr>
            <a:picLocks noChangeAspect="1" noChangeArrowheads="1"/>
          </p:cNvPicPr>
          <p:nvPr/>
        </p:nvPicPr>
        <p:blipFill>
          <a:blip r:embed="rId2"/>
          <a:srcRect l="29119" r="39770" b="76574"/>
          <a:stretch>
            <a:fillRect/>
          </a:stretch>
        </p:blipFill>
        <p:spPr bwMode="auto">
          <a:xfrm>
            <a:off x="6000760" y="500042"/>
            <a:ext cx="2857520" cy="12049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Korisnik\Desktop\Tihana-dokumenti\Jakov-fotke\preuzmi (6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05738" cy="6858000"/>
          </a:xfrm>
          <a:prstGeom prst="rect">
            <a:avLst/>
          </a:prstGeom>
          <a:noFill/>
        </p:spPr>
      </p:pic>
      <p:sp>
        <p:nvSpPr>
          <p:cNvPr id="2" name="TekstniOkvir 1"/>
          <p:cNvSpPr txBox="1"/>
          <p:nvPr/>
        </p:nvSpPr>
        <p:spPr>
          <a:xfrm>
            <a:off x="0" y="171448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000" b="1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Izreke o medu i pčelama:</a:t>
            </a:r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Korisnik\Desktop\Tihana-dokumenti\Jakov-fotke\xbg.jpg"/>
          <p:cNvPicPr>
            <a:picLocks noChangeAspect="1" noChangeArrowheads="1"/>
          </p:cNvPicPr>
          <p:nvPr/>
        </p:nvPicPr>
        <p:blipFill>
          <a:blip r:embed="rId2"/>
          <a:srcRect r="23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Pravokutnik 1"/>
          <p:cNvSpPr/>
          <p:nvPr/>
        </p:nvSpPr>
        <p:spPr>
          <a:xfrm>
            <a:off x="0" y="35716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i="1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Nestanu li pčele sa planeta Zemlje, čovjeku kao vrsti ostaje još oko 4 godine života.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0" y="17144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hr-HR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Albert</a:t>
            </a:r>
            <a:r>
              <a:rPr lang="hr-HR" sz="24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hr-HR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Einstein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0" y="2214554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i="1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Nada je jedina pčela koja proizvodi med bez cvijeća.</a:t>
            </a:r>
          </a:p>
          <a:p>
            <a:pPr algn="ctr"/>
            <a:endParaRPr lang="hr-HR" sz="3200" b="1" i="1" dirty="0">
              <a:ln>
                <a:solidFill>
                  <a:schemeClr val="tx1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pPr algn="ctr"/>
            <a:endParaRPr lang="hr-HR" sz="3200" b="1" i="1" dirty="0">
              <a:ln>
                <a:solidFill>
                  <a:schemeClr val="tx1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pPr algn="ctr"/>
            <a:r>
              <a:rPr lang="hr-HR" sz="3200" b="1" i="1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Čovjek proizvodi zlo kao pčela med.</a:t>
            </a:r>
          </a:p>
          <a:p>
            <a:pPr algn="ctr"/>
            <a:endParaRPr lang="hr-HR" sz="3200" b="1" i="1" dirty="0">
              <a:ln>
                <a:solidFill>
                  <a:schemeClr val="tx1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pPr algn="ctr"/>
            <a:endParaRPr lang="hr-HR" sz="3200" b="1" i="1" dirty="0">
              <a:ln>
                <a:solidFill>
                  <a:schemeClr val="tx1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pPr algn="ctr"/>
            <a:r>
              <a:rPr lang="hr-HR" sz="3200" b="1" i="1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Uzmi knjigu kao pčela cvijet, izvuci njezinu slatkoću ali je nemoj oštetiti.</a:t>
            </a:r>
          </a:p>
          <a:p>
            <a:pPr algn="ctr"/>
            <a:endParaRPr lang="hr-HR" sz="3200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pPr algn="ctr"/>
            <a:endParaRPr lang="hr-HR" sz="3200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pPr algn="ctr"/>
            <a:endParaRPr lang="hr-HR" sz="3200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pPr algn="ctr"/>
            <a:endParaRPr lang="hr-HR" sz="3200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0" y="3286124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-Robert Green </a:t>
            </a:r>
            <a:r>
              <a:rPr lang="hr-HR" b="1" i="1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Ingersoll</a:t>
            </a:r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 algn="r"/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 algn="r"/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 algn="r"/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 algn="r"/>
            <a:r>
              <a:rPr lang="hr-HR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-</a:t>
            </a:r>
            <a:r>
              <a:rPr lang="hr-HR" b="1" i="1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William</a:t>
            </a:r>
            <a:r>
              <a:rPr lang="hr-HR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 Golding</a:t>
            </a:r>
          </a:p>
          <a:p>
            <a:pPr algn="r"/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 algn="r"/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 algn="r"/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 algn="r"/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 algn="r"/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 algn="r"/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 algn="r"/>
            <a:r>
              <a:rPr lang="hr-HR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-</a:t>
            </a:r>
            <a:r>
              <a:rPr lang="hr-HR" b="1" i="1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John</a:t>
            </a:r>
            <a:r>
              <a:rPr lang="hr-HR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hr-HR" b="1" i="1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Muir</a:t>
            </a:r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 algn="r"/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 algn="r"/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  <a:p>
            <a:pPr algn="r"/>
            <a:endParaRPr lang="hr-HR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298</Words>
  <Application>Microsoft Office PowerPoint</Application>
  <PresentationFormat>Prikaz na zaslonu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tema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Dubravka</dc:creator>
  <cp:lastModifiedBy>Dubravka</cp:lastModifiedBy>
  <cp:revision>21</cp:revision>
  <dcterms:modified xsi:type="dcterms:W3CDTF">2020-12-11T09:57:24Z</dcterms:modified>
</cp:coreProperties>
</file>