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7" r:id="rId5"/>
    <p:sldId id="275" r:id="rId6"/>
    <p:sldId id="277" r:id="rId7"/>
    <p:sldId id="284" r:id="rId8"/>
    <p:sldId id="269" r:id="rId9"/>
    <p:sldId id="283" r:id="rId10"/>
    <p:sldId id="279" r:id="rId11"/>
    <p:sldId id="276" r:id="rId12"/>
    <p:sldId id="278" r:id="rId13"/>
    <p:sldId id="281" r:id="rId14"/>
    <p:sldId id="280" r:id="rId15"/>
    <p:sldId id="282" r:id="rId16"/>
    <p:sldId id="270" r:id="rId17"/>
    <p:sldId id="287" r:id="rId18"/>
    <p:sldId id="288" r:id="rId19"/>
    <p:sldId id="289" r:id="rId20"/>
    <p:sldId id="273" r:id="rId21"/>
    <p:sldId id="292" r:id="rId22"/>
    <p:sldId id="290" r:id="rId23"/>
    <p:sldId id="291" r:id="rId24"/>
    <p:sldId id="272" r:id="rId25"/>
    <p:sldId id="294" r:id="rId26"/>
    <p:sldId id="293" r:id="rId27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375" autoAdjust="0"/>
    <p:restoredTop sz="94432" autoAdjust="0"/>
  </p:normalViewPr>
  <p:slideViewPr>
    <p:cSldViewPr>
      <p:cViewPr varScale="1">
        <p:scale>
          <a:sx n="69" d="100"/>
          <a:sy n="69" d="100"/>
        </p:scale>
        <p:origin x="-99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2802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315D8D51-8B7F-400C-BC05-5DA98F04C375}" type="datetime1">
              <a:rPr lang="hr-HR" smtClean="0"/>
              <a:pPr algn="r" rtl="0"/>
              <a:t>10.11.2016.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r>
              <a:rPr lang="hr-HR" dirty="0" smtClean="0"/>
              <a:t>‹#›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21587DBE-902F-46EF-B4A3-2A7825AB92D3}" type="datetime1">
              <a:rPr lang="hr-HR" smtClean="0"/>
              <a:pPr/>
              <a:t>10.11.2016.</a:t>
            </a:fld>
            <a:endParaRPr lang="hr-HR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 smtClean="0"/>
              <a:t>Uredite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r>
              <a:rPr lang="hr-HR" smtClean="0"/>
              <a:t>‹#›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hr-HR" smtClean="0"/>
              <a:t>‹#›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4136548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hr-HR" smtClean="0"/>
              <a:t>‹#›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252100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hr-HR" smtClean="0"/>
              <a:t>‹#›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252100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hr-HR" smtClean="0"/>
              <a:t>‹#›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4136548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hr-HR" dirty="0" smtClean="0"/>
              <a:t>Kliknite da biste uredili stil podnaslova matrice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ije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Prostoručni oblik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dirty="0"/>
          </a:p>
        </p:txBody>
      </p:sp>
      <p:sp>
        <p:nvSpPr>
          <p:cNvPr id="18" name="Prostoručni oblik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dirty="0"/>
          </a:p>
        </p:txBody>
      </p:sp>
      <p:sp>
        <p:nvSpPr>
          <p:cNvPr id="17" name="Rezervirano mjesto za tekst 16"/>
          <p:cNvSpPr>
            <a:spLocks noGrp="1"/>
          </p:cNvSpPr>
          <p:nvPr>
            <p:ph type="body" sz="quarter" idx="14"/>
          </p:nvPr>
        </p:nvSpPr>
        <p:spPr>
          <a:xfrm>
            <a:off x="1028581" y="5305425"/>
            <a:ext cx="3566160" cy="109728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0" indent="0" algn="l" rtl="0">
              <a:spcBef>
                <a:spcPts val="1200"/>
              </a:spcBef>
              <a:buNone/>
              <a:defRPr sz="1800"/>
            </a:lvl2pPr>
            <a:lvl3pPr marL="0" indent="0" algn="l" rtl="0">
              <a:spcBef>
                <a:spcPts val="1200"/>
              </a:spcBef>
              <a:buNone/>
              <a:defRPr sz="1800"/>
            </a:lvl3pPr>
            <a:lvl4pPr marL="0" indent="0" algn="l" rtl="0">
              <a:spcBef>
                <a:spcPts val="1200"/>
              </a:spcBef>
              <a:buNone/>
              <a:defRPr sz="1800"/>
            </a:lvl4pPr>
            <a:lvl5pPr marL="0" indent="0" algn="l" rtl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hr-HR" dirty="0" smtClean="0"/>
              <a:t>Uredite stilove teksta matrice</a:t>
            </a:r>
            <a:endParaRPr lang="hr-HR" dirty="0"/>
          </a:p>
        </p:txBody>
      </p:sp>
      <p:sp>
        <p:nvSpPr>
          <p:cNvPr id="20" name="Rezervirano mjesto za tekst 16"/>
          <p:cNvSpPr>
            <a:spLocks noGrp="1"/>
          </p:cNvSpPr>
          <p:nvPr>
            <p:ph type="body" sz="quarter" idx="16"/>
          </p:nvPr>
        </p:nvSpPr>
        <p:spPr>
          <a:xfrm>
            <a:off x="5566714" y="5305425"/>
            <a:ext cx="3566160" cy="109728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0" indent="0" algn="l" rtl="0">
              <a:spcBef>
                <a:spcPts val="1200"/>
              </a:spcBef>
              <a:buNone/>
              <a:defRPr sz="1800"/>
            </a:lvl2pPr>
            <a:lvl3pPr marL="0" indent="0" algn="l" rtl="0">
              <a:spcBef>
                <a:spcPts val="1200"/>
              </a:spcBef>
              <a:buNone/>
              <a:defRPr sz="1800"/>
            </a:lvl3pPr>
            <a:lvl4pPr marL="0" indent="0" algn="l" rtl="0">
              <a:spcBef>
                <a:spcPts val="1200"/>
              </a:spcBef>
              <a:buNone/>
              <a:defRPr sz="1800"/>
            </a:lvl4pPr>
            <a:lvl5pPr marL="0" indent="0" algn="l" rtl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hr-HR" dirty="0" smtClean="0"/>
              <a:t>Uredite stilove teksta matrice</a:t>
            </a:r>
            <a:endParaRPr lang="hr-HR" dirty="0"/>
          </a:p>
        </p:txBody>
      </p:sp>
      <p:pic>
        <p:nvPicPr>
          <p:cNvPr id="2" name="Picture 1" descr="Untitle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1143000"/>
            <a:ext cx="3657599" cy="3733800"/>
          </a:xfrm>
          <a:prstGeom prst="rect">
            <a:avLst/>
          </a:prstGeom>
        </p:spPr>
      </p:pic>
      <p:pic>
        <p:nvPicPr>
          <p:cNvPr id="11" name="Picture 10" descr="Untitle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066800"/>
            <a:ext cx="3657599" cy="3733800"/>
          </a:xfrm>
          <a:prstGeom prst="rect">
            <a:avLst/>
          </a:prstGeom>
        </p:spPr>
      </p:pic>
      <p:sp>
        <p:nvSpPr>
          <p:cNvPr id="12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295400" y="1447800"/>
            <a:ext cx="3048000" cy="3124200"/>
          </a:xfrm>
        </p:spPr>
        <p:txBody>
          <a:bodyPr rtlCol="0"/>
          <a:lstStyle/>
          <a:p>
            <a:pPr lvl="0" rtl="0"/>
            <a:r>
              <a:rPr lang="hr-HR" dirty="0" smtClean="0"/>
              <a:t>Uredite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13" name="Rezervirano mjesto za sadržaj 2"/>
          <p:cNvSpPr>
            <a:spLocks noGrp="1"/>
          </p:cNvSpPr>
          <p:nvPr>
            <p:ph sz="half" idx="17"/>
          </p:nvPr>
        </p:nvSpPr>
        <p:spPr>
          <a:xfrm>
            <a:off x="5791200" y="1447800"/>
            <a:ext cx="3048000" cy="3124200"/>
          </a:xfrm>
        </p:spPr>
        <p:txBody>
          <a:bodyPr rtlCol="0"/>
          <a:lstStyle/>
          <a:p>
            <a:pPr lvl="0" rtl="0"/>
            <a:r>
              <a:rPr lang="hr-HR" dirty="0" smtClean="0"/>
              <a:t>Uredite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 slike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Prostoručni oblik 5"/>
          <p:cNvSpPr>
            <a:spLocks/>
          </p:cNvSpPr>
          <p:nvPr/>
        </p:nvSpPr>
        <p:spPr bwMode="gray">
          <a:xfrm>
            <a:off x="762000" y="933449"/>
            <a:ext cx="92202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dirty="0"/>
          </a:p>
        </p:txBody>
      </p:sp>
      <p:sp>
        <p:nvSpPr>
          <p:cNvPr id="17" name="Rezervirano mjesto za tekst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0" indent="0" algn="l" rtl="0">
              <a:spcBef>
                <a:spcPts val="1200"/>
              </a:spcBef>
              <a:buNone/>
              <a:defRPr sz="1800"/>
            </a:lvl2pPr>
            <a:lvl3pPr marL="0" indent="0" algn="l" rtl="0">
              <a:spcBef>
                <a:spcPts val="1200"/>
              </a:spcBef>
              <a:buNone/>
              <a:defRPr sz="1800"/>
            </a:lvl3pPr>
            <a:lvl4pPr marL="0" indent="0" algn="l" rtl="0">
              <a:spcBef>
                <a:spcPts val="1200"/>
              </a:spcBef>
              <a:buNone/>
              <a:defRPr sz="1800"/>
            </a:lvl4pPr>
            <a:lvl5pPr marL="0" indent="0" algn="l" rtl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hr-HR" dirty="0" smtClean="0"/>
              <a:t>Uredite stilove teksta matrice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 algn="l" rtl="0"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hr-HR" dirty="0" smtClean="0"/>
              <a:t>Uredite stil naslova matrice</a:t>
            </a:r>
            <a:endParaRPr lang="hr-HR" dirty="0"/>
          </a:p>
        </p:txBody>
      </p:sp>
      <p:pic>
        <p:nvPicPr>
          <p:cNvPr id="3" name="Picture 2" descr="Untitle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8534400" cy="3733800"/>
          </a:xfrm>
          <a:prstGeom prst="rect">
            <a:avLst/>
          </a:prstGeom>
        </p:spPr>
      </p:pic>
      <p:sp>
        <p:nvSpPr>
          <p:cNvPr id="14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295400" y="1447800"/>
            <a:ext cx="7848600" cy="3124200"/>
          </a:xfrm>
        </p:spPr>
        <p:txBody>
          <a:bodyPr rtlCol="0"/>
          <a:lstStyle/>
          <a:p>
            <a:pPr lvl="0" rtl="0"/>
            <a:r>
              <a:rPr lang="hr-HR" dirty="0" smtClean="0"/>
              <a:t>Uredite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i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Prostoručni oblik 5"/>
          <p:cNvSpPr>
            <a:spLocks/>
          </p:cNvSpPr>
          <p:nvPr/>
        </p:nvSpPr>
        <p:spPr bwMode="gray">
          <a:xfrm>
            <a:off x="304800" y="1981200"/>
            <a:ext cx="9448800" cy="4648200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dirty="0"/>
          </a:p>
        </p:txBody>
      </p:sp>
      <p:pic>
        <p:nvPicPr>
          <p:cNvPr id="2" name="Picture 1" descr="Untitle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09800"/>
            <a:ext cx="8839200" cy="4267200"/>
          </a:xfrm>
          <a:prstGeom prst="rect">
            <a:avLst/>
          </a:prstGeom>
        </p:spPr>
      </p:pic>
      <p:sp>
        <p:nvSpPr>
          <p:cNvPr id="16" name="Rezervirano mjesto za sadržaj 2"/>
          <p:cNvSpPr>
            <a:spLocks noGrp="1"/>
          </p:cNvSpPr>
          <p:nvPr>
            <p:ph sz="half" idx="1"/>
          </p:nvPr>
        </p:nvSpPr>
        <p:spPr>
          <a:xfrm>
            <a:off x="990600" y="2590800"/>
            <a:ext cx="8077200" cy="3429000"/>
          </a:xfrm>
        </p:spPr>
        <p:txBody>
          <a:bodyPr rtlCol="0"/>
          <a:lstStyle/>
          <a:p>
            <a:pPr lvl="0" rtl="0"/>
            <a:r>
              <a:rPr lang="hr-HR" dirty="0" smtClean="0"/>
              <a:t>Uredite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4242328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t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Prostoručni oblik 5"/>
          <p:cNvSpPr>
            <a:spLocks/>
          </p:cNvSpPr>
          <p:nvPr/>
        </p:nvSpPr>
        <p:spPr bwMode="gray">
          <a:xfrm>
            <a:off x="304800" y="228600"/>
            <a:ext cx="5232399" cy="6400800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dirty="0"/>
          </a:p>
        </p:txBody>
      </p:sp>
      <p:sp>
        <p:nvSpPr>
          <p:cNvPr id="10" name="Prostoručni oblik 5"/>
          <p:cNvSpPr>
            <a:spLocks/>
          </p:cNvSpPr>
          <p:nvPr/>
        </p:nvSpPr>
        <p:spPr bwMode="gray">
          <a:xfrm>
            <a:off x="6248400" y="533400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dirty="0"/>
          </a:p>
        </p:txBody>
      </p:sp>
      <p:sp>
        <p:nvSpPr>
          <p:cNvPr id="12" name="Prostoručni oblik 5"/>
          <p:cNvSpPr>
            <a:spLocks/>
          </p:cNvSpPr>
          <p:nvPr/>
        </p:nvSpPr>
        <p:spPr bwMode="gray">
          <a:xfrm>
            <a:off x="6248400" y="2667000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dirty="0"/>
          </a:p>
        </p:txBody>
      </p:sp>
      <p:sp>
        <p:nvSpPr>
          <p:cNvPr id="14" name="Prostoručni oblik 5"/>
          <p:cNvSpPr>
            <a:spLocks/>
          </p:cNvSpPr>
          <p:nvPr/>
        </p:nvSpPr>
        <p:spPr bwMode="gray">
          <a:xfrm>
            <a:off x="6248400" y="493308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dirty="0"/>
          </a:p>
        </p:txBody>
      </p:sp>
      <p:pic>
        <p:nvPicPr>
          <p:cNvPr id="2" name="Picture 1" descr="Untitle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4724400" cy="5943600"/>
          </a:xfrm>
          <a:prstGeom prst="rect">
            <a:avLst/>
          </a:prstGeom>
        </p:spPr>
      </p:pic>
      <p:pic>
        <p:nvPicPr>
          <p:cNvPr id="3" name="Picture 2" descr="Untitled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85801"/>
            <a:ext cx="2743199" cy="1524000"/>
          </a:xfrm>
          <a:prstGeom prst="rect">
            <a:avLst/>
          </a:prstGeom>
        </p:spPr>
      </p:pic>
      <p:pic>
        <p:nvPicPr>
          <p:cNvPr id="16" name="Picture 15" descr="Untitled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819400"/>
            <a:ext cx="2743199" cy="1524000"/>
          </a:xfrm>
          <a:prstGeom prst="rect">
            <a:avLst/>
          </a:prstGeom>
        </p:spPr>
      </p:pic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105400"/>
            <a:ext cx="2743199" cy="1524000"/>
          </a:xfrm>
          <a:prstGeom prst="rect">
            <a:avLst/>
          </a:prstGeom>
        </p:spPr>
      </p:pic>
      <p:sp>
        <p:nvSpPr>
          <p:cNvPr id="18" name="Rezervirano mjesto za sadržaj 2"/>
          <p:cNvSpPr>
            <a:spLocks noGrp="1"/>
          </p:cNvSpPr>
          <p:nvPr>
            <p:ph sz="half" idx="1"/>
          </p:nvPr>
        </p:nvSpPr>
        <p:spPr>
          <a:xfrm>
            <a:off x="914400" y="762000"/>
            <a:ext cx="3962400" cy="5257800"/>
          </a:xfrm>
        </p:spPr>
        <p:txBody>
          <a:bodyPr rtlCol="0"/>
          <a:lstStyle/>
          <a:p>
            <a:pPr lvl="0" rtl="0"/>
            <a:r>
              <a:rPr lang="hr-HR" dirty="0" smtClean="0"/>
              <a:t>Uredite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19" name="Rezervirano mjesto za sadržaj 2"/>
          <p:cNvSpPr>
            <a:spLocks noGrp="1"/>
          </p:cNvSpPr>
          <p:nvPr>
            <p:ph sz="half" idx="10"/>
          </p:nvPr>
        </p:nvSpPr>
        <p:spPr>
          <a:xfrm>
            <a:off x="6629400" y="838200"/>
            <a:ext cx="2438400" cy="1219200"/>
          </a:xfrm>
        </p:spPr>
        <p:txBody>
          <a:bodyPr rtlCol="0"/>
          <a:lstStyle/>
          <a:p>
            <a:pPr lvl="0" rtl="0"/>
            <a:r>
              <a:rPr lang="hr-HR" dirty="0" smtClean="0"/>
              <a:t>Uredite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22" name="Rezervirano mjesto za sadržaj 2"/>
          <p:cNvSpPr>
            <a:spLocks noGrp="1"/>
          </p:cNvSpPr>
          <p:nvPr>
            <p:ph sz="half" idx="11"/>
          </p:nvPr>
        </p:nvSpPr>
        <p:spPr>
          <a:xfrm>
            <a:off x="6629400" y="2971800"/>
            <a:ext cx="2438400" cy="1219200"/>
          </a:xfrm>
        </p:spPr>
        <p:txBody>
          <a:bodyPr rtlCol="0"/>
          <a:lstStyle/>
          <a:p>
            <a:pPr lvl="0" rtl="0"/>
            <a:r>
              <a:rPr lang="hr-HR" dirty="0" smtClean="0"/>
              <a:t>Uredite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23" name="Rezervirano mjesto za sadržaj 2"/>
          <p:cNvSpPr>
            <a:spLocks noGrp="1"/>
          </p:cNvSpPr>
          <p:nvPr>
            <p:ph sz="half" idx="12"/>
          </p:nvPr>
        </p:nvSpPr>
        <p:spPr>
          <a:xfrm>
            <a:off x="6629400" y="5257800"/>
            <a:ext cx="2438400" cy="1219200"/>
          </a:xfrm>
        </p:spPr>
        <p:txBody>
          <a:bodyPr rtlCol="0"/>
          <a:lstStyle/>
          <a:p>
            <a:pPr lvl="0" rtl="0"/>
            <a:r>
              <a:rPr lang="hr-HR" dirty="0" smtClean="0"/>
              <a:t>Uredite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B2CA-3367-4D67-A070-2B7E4EE9F386}" type="datetime1">
              <a:rPr lang="hr-HR" smtClean="0"/>
              <a:pPr/>
              <a:t>10.11.2016.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smtClean="0"/>
              <a:t>‹#›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334334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za okomiti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 dirty="0" smtClean="0"/>
              <a:t>Uredite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22F6B1-93E4-431D-A9BB-9ECACC879AE4}" type="datetime1">
              <a:rPr lang="hr-HR" smtClean="0"/>
              <a:pPr rtl="0"/>
              <a:t>10.11.2016.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hr-HR" dirty="0" smtClean="0"/>
              <a:t>‹#›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za okomiti tekst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hr-HR" dirty="0" smtClean="0"/>
              <a:t>Uredite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3522E8-424B-4A35-A44C-8EA2D51DEF61}" type="datetime1">
              <a:rPr lang="hr-HR" smtClean="0"/>
              <a:pPr rtl="0"/>
              <a:t>10.11.2016.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hr-HR" dirty="0" smtClean="0"/>
              <a:t>‹#›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 dirty="0" smtClean="0"/>
              <a:t>Uredite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B69C10-8173-40B0-BBE0-92EF1846C815}" type="datetime1">
              <a:rPr lang="hr-HR" smtClean="0"/>
              <a:pPr rtl="0"/>
              <a:t>10.11.2016.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hr-HR" dirty="0" smtClean="0"/>
              <a:t>‹#›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5" name="Prostoručni oblik 5"/>
          <p:cNvSpPr>
            <a:spLocks/>
          </p:cNvSpPr>
          <p:nvPr userDrawn="1"/>
        </p:nvSpPr>
        <p:spPr bwMode="gray">
          <a:xfrm>
            <a:off x="3733800" y="1143000"/>
            <a:ext cx="5486400" cy="289560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dirty="0"/>
          </a:p>
        </p:txBody>
      </p:sp>
      <p:pic>
        <p:nvPicPr>
          <p:cNvPr id="4" name="Picture 3" descr="Untitle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295400"/>
            <a:ext cx="5029199" cy="2514599"/>
          </a:xfrm>
          <a:prstGeom prst="rect">
            <a:avLst/>
          </a:prstGeom>
        </p:spPr>
      </p:pic>
      <p:sp>
        <p:nvSpPr>
          <p:cNvPr id="8" name="Rezervirano mjesto za sadržaj 2"/>
          <p:cNvSpPr>
            <a:spLocks noGrp="1"/>
          </p:cNvSpPr>
          <p:nvPr>
            <p:ph sz="half" idx="1"/>
          </p:nvPr>
        </p:nvSpPr>
        <p:spPr>
          <a:xfrm>
            <a:off x="4267200" y="1524000"/>
            <a:ext cx="4389120" cy="2133600"/>
          </a:xfrm>
        </p:spPr>
        <p:txBody>
          <a:bodyPr rtlCol="0"/>
          <a:lstStyle/>
          <a:p>
            <a:pPr lvl="0" rtl="0"/>
            <a:r>
              <a:rPr lang="hr-HR" dirty="0" smtClean="0"/>
              <a:t>Uredite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hr-HR" dirty="0" smtClean="0"/>
              <a:t>Uredite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hr-HR" dirty="0" smtClean="0"/>
              <a:t>Uredite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3442CB-D17F-4E07-B0C2-1F8822BD2AFE}" type="datetime1">
              <a:rPr lang="hr-HR" smtClean="0"/>
              <a:pPr rtl="0"/>
              <a:t>10.11.2016.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hr-HR" dirty="0" smtClean="0"/>
              <a:t>‹#›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 dirty="0" smtClean="0"/>
              <a:t>Uredite stilove teksta matrice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hr-HR" dirty="0" smtClean="0"/>
              <a:t>Uredite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 dirty="0" smtClean="0"/>
              <a:t>Uredite stilove teksta matrice</a:t>
            </a:r>
            <a:endParaRPr lang="hr-HR" dirty="0"/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hr-HR" dirty="0" smtClean="0"/>
              <a:t>Uredite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43BF4B-D4AA-4BFB-A088-55EB9CA6DF2C}" type="datetime1">
              <a:rPr lang="hr-HR" smtClean="0"/>
              <a:pPr rtl="0"/>
              <a:t>10.11.2016.</a:t>
            </a:fld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hr-HR" dirty="0" smtClean="0"/>
              <a:t>‹#›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083B52-CDD3-4903-8A04-12BD1A589996}" type="datetime1">
              <a:rPr lang="hr-HR" smtClean="0"/>
              <a:pPr rtl="0"/>
              <a:t>10.11.2016.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hr-HR" dirty="0" smtClean="0"/>
              <a:t>‹#›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an predlož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6B860D-69AE-4D5E-9F48-BAD712BDB956}" type="datetime1">
              <a:rPr lang="hr-HR" smtClean="0"/>
              <a:pPr rtl="0"/>
              <a:t>10.11.2016.</a:t>
            </a:fld>
            <a:endParaRPr lang="hr-HR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hr-HR" dirty="0" smtClean="0"/>
              <a:t>‹#›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hr-HR" dirty="0" smtClean="0"/>
              <a:t>Uredite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dirty="0" smtClean="0"/>
              <a:t>Uredite stilove teksta matrice</a:t>
            </a:r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A35840-F78D-452E-BDF6-83ED53393CAE}" type="datetime1">
              <a:rPr lang="hr-HR" smtClean="0"/>
              <a:pPr rtl="0"/>
              <a:t>10.11.2016.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hr-HR" dirty="0" smtClean="0"/>
              <a:t>‹#›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C35352-69AE-44AE-8D2B-176BDA18EE84}" type="datetime1">
              <a:rPr lang="hr-HR" smtClean="0"/>
              <a:pPr rtl="0"/>
              <a:t>10.11.2016.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hr-HR" dirty="0" smtClean="0"/>
              <a:t>‹#›</a:t>
            </a:r>
            <a:endParaRPr lang="hr-HR" dirty="0"/>
          </a:p>
        </p:txBody>
      </p:sp>
      <p:sp>
        <p:nvSpPr>
          <p:cNvPr id="8" name="Prostoručni oblik 5"/>
          <p:cNvSpPr>
            <a:spLocks/>
          </p:cNvSpPr>
          <p:nvPr/>
        </p:nvSpPr>
        <p:spPr bwMode="gray">
          <a:xfrm>
            <a:off x="762000" y="533400"/>
            <a:ext cx="8686800" cy="472440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dirty="0"/>
          </a:p>
        </p:txBody>
      </p:sp>
      <p:pic>
        <p:nvPicPr>
          <p:cNvPr id="3" name="Picture 2" descr="Untitl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85800"/>
            <a:ext cx="8156448" cy="4267200"/>
          </a:xfrm>
          <a:prstGeom prst="rect">
            <a:avLst/>
          </a:prstGeom>
        </p:spPr>
      </p:pic>
      <p:sp>
        <p:nvSpPr>
          <p:cNvPr id="10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447800" y="1066800"/>
            <a:ext cx="7391400" cy="3474720"/>
          </a:xfrm>
        </p:spPr>
        <p:txBody>
          <a:bodyPr rtlCol="0"/>
          <a:lstStyle/>
          <a:p>
            <a:pPr lvl="0" rtl="0"/>
            <a:r>
              <a:rPr lang="hr-HR" dirty="0" smtClean="0"/>
              <a:t>Uredite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dirty="0" smtClean="0"/>
              <a:t>Uredite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/>
                </a:solidFill>
              </a:defRPr>
            </a:lvl1pPr>
          </a:lstStyle>
          <a:p>
            <a:fld id="{61D8B2CA-3367-4D67-A070-2B7E4EE9F386}" type="datetime1">
              <a:rPr lang="hr-HR" smtClean="0"/>
              <a:pPr/>
              <a:t>10.11.2016.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/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‹#›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4" r:id="rId12"/>
    <p:sldLayoutId id="2147483661" r:id="rId13"/>
    <p:sldLayoutId id="2147483663" r:id="rId14"/>
    <p:sldLayoutId id="2147483658" r:id="rId15"/>
    <p:sldLayoutId id="2147483659" r:id="rId16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05000" y="2743200"/>
            <a:ext cx="8458200" cy="1828800"/>
          </a:xfrm>
        </p:spPr>
        <p:txBody>
          <a:bodyPr rtlCol="0"/>
          <a:lstStyle/>
          <a:p>
            <a:pPr algn="ctr" rtl="0"/>
            <a:r>
              <a:rPr lang="ta-IN" b="1" dirty="0"/>
              <a:t>Dječje gradsko vijeće</a:t>
            </a:r>
            <a:br>
              <a:rPr lang="ta-IN" b="1" dirty="0"/>
            </a:br>
            <a:r>
              <a:rPr lang="ta-IN" b="1" dirty="0"/>
              <a:t>Grada Našica</a:t>
            </a:r>
            <a:endParaRPr lang="hr-HR" b="1" dirty="0"/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86256" cy="1639824"/>
          </a:xfrm>
          <a:prstGeom prst="rect">
            <a:avLst/>
          </a:prstGeom>
        </p:spPr>
      </p:pic>
      <p:pic>
        <p:nvPicPr>
          <p:cNvPr id="6" name="Picture 5" descr="logotip dnd h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2400"/>
            <a:ext cx="1600200" cy="16242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2057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/>
              <a:t>Grad Našice i Društvo Naša djeca Našice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tekst 2"/>
          <p:cNvSpPr>
            <a:spLocks noGrp="1"/>
          </p:cNvSpPr>
          <p:nvPr>
            <p:ph type="body" sz="half" idx="4294967295"/>
          </p:nvPr>
        </p:nvSpPr>
        <p:spPr>
          <a:xfrm>
            <a:off x="1371600" y="1143000"/>
            <a:ext cx="7543800" cy="3505200"/>
          </a:xfrm>
        </p:spPr>
        <p:txBody>
          <a:bodyPr rtlCol="0">
            <a:noAutofit/>
          </a:bodyPr>
          <a:lstStyle/>
          <a:p>
            <a:pPr marL="0" indent="0" rtl="0">
              <a:buNone/>
            </a:pPr>
            <a:endParaRPr lang="ta-IN" sz="2800" dirty="0"/>
          </a:p>
          <a:p>
            <a:pPr marL="571500" indent="-571500" rtl="0">
              <a:buFont typeface="Arial"/>
              <a:buChar char="•"/>
            </a:pPr>
            <a:endParaRPr lang="ta-IN" sz="2800" dirty="0"/>
          </a:p>
          <a:p>
            <a:pPr marL="285750" indent="-285750" rtl="0">
              <a:buFont typeface="Arial"/>
              <a:buChar char="•"/>
            </a:pPr>
            <a:endParaRPr lang="hr-HR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447800" y="838200"/>
            <a:ext cx="7467600" cy="4098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a-IN" sz="4400" dirty="0">
                <a:latin typeface="Calibri"/>
                <a:cs typeface="Calibri"/>
              </a:rPr>
              <a:t>Ako se želiš kandidirati, prijavi se razredniku i popuni obrazac </a:t>
            </a:r>
            <a:r>
              <a:rPr lang="ta-IN" sz="4400" dirty="0">
                <a:solidFill>
                  <a:srgbClr val="A63121"/>
                </a:solidFill>
                <a:latin typeface="Calibri"/>
                <a:cs typeface="Calibri"/>
              </a:rPr>
              <a:t>najkasnije do</a:t>
            </a:r>
          </a:p>
          <a:p>
            <a:pPr algn="ctr">
              <a:lnSpc>
                <a:spcPct val="150000"/>
              </a:lnSpc>
            </a:pPr>
            <a:r>
              <a:rPr lang="hr-HR" sz="4400" b="1" dirty="0" smtClean="0">
                <a:solidFill>
                  <a:srgbClr val="A63121"/>
                </a:solidFill>
                <a:latin typeface="Calibri"/>
                <a:cs typeface="Calibri"/>
              </a:rPr>
              <a:t>22</a:t>
            </a:r>
            <a:r>
              <a:rPr lang="ta-IN" sz="4400" b="1" dirty="0" smtClean="0">
                <a:solidFill>
                  <a:srgbClr val="A63121"/>
                </a:solidFill>
                <a:latin typeface="Calibri"/>
                <a:cs typeface="Calibri"/>
              </a:rPr>
              <a:t>. </a:t>
            </a:r>
            <a:r>
              <a:rPr lang="hr-HR" sz="4400" b="1" dirty="0" smtClean="0">
                <a:solidFill>
                  <a:srgbClr val="A63121"/>
                </a:solidFill>
                <a:latin typeface="Calibri"/>
                <a:cs typeface="Calibri"/>
              </a:rPr>
              <a:t>studenoga</a:t>
            </a:r>
            <a:r>
              <a:rPr lang="ta-IN" sz="4400" b="1" dirty="0" smtClean="0">
                <a:solidFill>
                  <a:srgbClr val="A63121"/>
                </a:solidFill>
                <a:latin typeface="Calibri"/>
                <a:cs typeface="Calibri"/>
              </a:rPr>
              <a:t> 201</a:t>
            </a:r>
            <a:r>
              <a:rPr lang="hr-HR" sz="4400" b="1" dirty="0" smtClean="0">
                <a:solidFill>
                  <a:srgbClr val="A63121"/>
                </a:solidFill>
                <a:latin typeface="Calibri"/>
                <a:cs typeface="Calibri"/>
              </a:rPr>
              <a:t>6</a:t>
            </a:r>
            <a:r>
              <a:rPr lang="ta-IN" sz="4400" b="1" dirty="0" smtClean="0">
                <a:solidFill>
                  <a:srgbClr val="A63121"/>
                </a:solidFill>
                <a:latin typeface="Calibri"/>
                <a:cs typeface="Calibri"/>
              </a:rPr>
              <a:t>. </a:t>
            </a:r>
            <a:endParaRPr lang="en-US" sz="4400" b="1" dirty="0">
              <a:solidFill>
                <a:srgbClr val="A6312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53708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za tekst 3"/>
          <p:cNvSpPr>
            <a:spLocks noGrp="1"/>
          </p:cNvSpPr>
          <p:nvPr>
            <p:ph type="body" sz="quarter" idx="14"/>
          </p:nvPr>
        </p:nvSpPr>
        <p:spPr>
          <a:xfrm>
            <a:off x="1219200" y="1600200"/>
            <a:ext cx="3124200" cy="2971800"/>
          </a:xfrm>
        </p:spPr>
        <p:txBody>
          <a:bodyPr rtlCol="0">
            <a:normAutofit/>
          </a:bodyPr>
          <a:lstStyle/>
          <a:p>
            <a:pPr algn="ctr" rtl="0">
              <a:lnSpc>
                <a:spcPct val="140000"/>
              </a:lnSpc>
            </a:pPr>
            <a:r>
              <a:rPr lang="ta-IN" sz="3200" dirty="0">
                <a:latin typeface="Calibri"/>
                <a:cs typeface="Calibri"/>
              </a:rPr>
              <a:t>Liste kandidata bit će objavljene na oglasnoj ploči škole </a:t>
            </a:r>
            <a:endParaRPr lang="hr-HR" sz="3200" dirty="0">
              <a:latin typeface="Calibri"/>
              <a:cs typeface="Calibri"/>
            </a:endParaRPr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16"/>
          </p:nvPr>
        </p:nvSpPr>
        <p:spPr>
          <a:xfrm>
            <a:off x="5334000" y="2362200"/>
            <a:ext cx="4038600" cy="2895600"/>
          </a:xfrm>
        </p:spPr>
        <p:txBody>
          <a:bodyPr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hr-HR" sz="3200" b="1" dirty="0" smtClean="0">
                <a:solidFill>
                  <a:srgbClr val="A63121"/>
                </a:solidFill>
                <a:latin typeface="Calibri"/>
                <a:cs typeface="Calibri"/>
              </a:rPr>
              <a:t>23</a:t>
            </a:r>
            <a:r>
              <a:rPr lang="ta-IN" sz="3200" b="1" dirty="0" smtClean="0">
                <a:solidFill>
                  <a:srgbClr val="A63121"/>
                </a:solidFill>
                <a:latin typeface="Calibri"/>
                <a:cs typeface="Calibri"/>
              </a:rPr>
              <a:t>. </a:t>
            </a:r>
            <a:r>
              <a:rPr lang="hr-HR" sz="3200" b="1" dirty="0" smtClean="0">
                <a:solidFill>
                  <a:srgbClr val="A63121"/>
                </a:solidFill>
                <a:latin typeface="Calibri"/>
                <a:cs typeface="Calibri"/>
              </a:rPr>
              <a:t>i</a:t>
            </a:r>
            <a:r>
              <a:rPr lang="ta-IN" sz="3200" b="1" dirty="0" smtClean="0">
                <a:solidFill>
                  <a:srgbClr val="A63121"/>
                </a:solidFill>
                <a:latin typeface="Calibri"/>
                <a:cs typeface="Calibri"/>
              </a:rPr>
              <a:t> </a:t>
            </a:r>
            <a:r>
              <a:rPr lang="hr-HR" sz="3200" b="1" dirty="0" smtClean="0">
                <a:solidFill>
                  <a:srgbClr val="A63121"/>
                </a:solidFill>
                <a:latin typeface="Calibri"/>
                <a:cs typeface="Calibri"/>
              </a:rPr>
              <a:t>24</a:t>
            </a:r>
            <a:r>
              <a:rPr lang="ta-IN" sz="3200" b="1" dirty="0" smtClean="0">
                <a:solidFill>
                  <a:srgbClr val="A63121"/>
                </a:solidFill>
                <a:latin typeface="Calibri"/>
                <a:cs typeface="Calibri"/>
              </a:rPr>
              <a:t>. </a:t>
            </a:r>
            <a:r>
              <a:rPr lang="hr-HR" sz="3200" b="1" dirty="0" smtClean="0">
                <a:solidFill>
                  <a:srgbClr val="A63121"/>
                </a:solidFill>
                <a:latin typeface="Calibri"/>
                <a:cs typeface="Calibri"/>
              </a:rPr>
              <a:t>studenoga </a:t>
            </a:r>
            <a:r>
              <a:rPr lang="ta-IN" sz="3200" b="1" dirty="0" smtClean="0">
                <a:solidFill>
                  <a:srgbClr val="A63121"/>
                </a:solidFill>
                <a:latin typeface="Calibri"/>
                <a:cs typeface="Calibri"/>
              </a:rPr>
              <a:t>201</a:t>
            </a:r>
            <a:r>
              <a:rPr lang="hr-HR" sz="3200" b="1" dirty="0" smtClean="0">
                <a:solidFill>
                  <a:srgbClr val="A63121"/>
                </a:solidFill>
                <a:latin typeface="Calibri"/>
                <a:cs typeface="Calibri"/>
              </a:rPr>
              <a:t>6</a:t>
            </a:r>
            <a:r>
              <a:rPr lang="ta-IN" sz="3200" b="1" dirty="0" smtClean="0">
                <a:solidFill>
                  <a:srgbClr val="A63121"/>
                </a:solidFill>
                <a:latin typeface="Calibri"/>
                <a:cs typeface="Calibri"/>
              </a:rPr>
              <a:t>.</a:t>
            </a:r>
            <a:endParaRPr lang="hr-HR" sz="3200" b="1" dirty="0">
              <a:solidFill>
                <a:srgbClr val="A63121"/>
              </a:solidFill>
              <a:latin typeface="Calibri"/>
              <a:cs typeface="Calibri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800600" y="2895600"/>
            <a:ext cx="5334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17318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629400" cy="1371600"/>
          </a:xfrm>
        </p:spPr>
        <p:txBody>
          <a:bodyPr rtlCol="0">
            <a:normAutofit/>
          </a:bodyPr>
          <a:lstStyle/>
          <a:p>
            <a:pPr rtl="0"/>
            <a:r>
              <a:rPr lang="ta-IN" sz="3600" b="1" dirty="0">
                <a:latin typeface="Calibri"/>
                <a:cs typeface="Calibri"/>
              </a:rPr>
              <a:t>Predizborna kampanja </a:t>
            </a:r>
            <a:r>
              <a:rPr lang="ta-IN" sz="3600" dirty="0">
                <a:solidFill>
                  <a:schemeClr val="tx1"/>
                </a:solidFill>
                <a:latin typeface="Calibri"/>
                <a:cs typeface="Calibri"/>
              </a:rPr>
              <a:t>traje</a:t>
            </a:r>
            <a:endParaRPr lang="hr-HR" sz="3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quarter" idx="14"/>
          </p:nvPr>
        </p:nvSpPr>
        <p:spPr>
          <a:xfrm>
            <a:off x="1371600" y="2971800"/>
            <a:ext cx="8104082" cy="1676400"/>
          </a:xfrm>
        </p:spPr>
        <p:txBody>
          <a:bodyPr rtlCol="0">
            <a:noAutofit/>
          </a:bodyPr>
          <a:lstStyle/>
          <a:p>
            <a:pPr lvl="0"/>
            <a:r>
              <a:rPr lang="ta-IN" sz="3600" dirty="0">
                <a:latin typeface="Calibri"/>
                <a:cs typeface="Calibri"/>
              </a:rPr>
              <a:t>od </a:t>
            </a:r>
            <a:r>
              <a:rPr lang="hr-HR" sz="3600" dirty="0" smtClean="0">
                <a:latin typeface="Calibri"/>
                <a:cs typeface="Calibri"/>
              </a:rPr>
              <a:t>25</a:t>
            </a:r>
            <a:r>
              <a:rPr lang="ta-IN" sz="3600" dirty="0" smtClean="0">
                <a:latin typeface="Calibri"/>
                <a:cs typeface="Calibri"/>
              </a:rPr>
              <a:t>.</a:t>
            </a:r>
            <a:r>
              <a:rPr lang="hr-HR" sz="3600" dirty="0" smtClean="0">
                <a:latin typeface="Calibri"/>
                <a:cs typeface="Calibri"/>
              </a:rPr>
              <a:t> studenoga</a:t>
            </a:r>
            <a:r>
              <a:rPr lang="ta-IN" sz="3600" dirty="0" smtClean="0">
                <a:latin typeface="Calibri"/>
                <a:cs typeface="Calibri"/>
              </a:rPr>
              <a:t> </a:t>
            </a:r>
            <a:r>
              <a:rPr lang="ta-IN" sz="3600" dirty="0">
                <a:latin typeface="Calibri"/>
                <a:cs typeface="Calibri"/>
              </a:rPr>
              <a:t>do </a:t>
            </a:r>
            <a:r>
              <a:rPr lang="hr-HR" sz="3600" dirty="0" smtClean="0">
                <a:latin typeface="Calibri"/>
                <a:cs typeface="Calibri"/>
              </a:rPr>
              <a:t>1</a:t>
            </a:r>
            <a:r>
              <a:rPr lang="ta-IN" sz="3600" dirty="0" smtClean="0">
                <a:latin typeface="Calibri"/>
                <a:cs typeface="Calibri"/>
              </a:rPr>
              <a:t>. </a:t>
            </a:r>
            <a:r>
              <a:rPr lang="hr-HR" sz="3600" dirty="0" smtClean="0">
                <a:latin typeface="Calibri"/>
                <a:cs typeface="Calibri"/>
              </a:rPr>
              <a:t>prosinca</a:t>
            </a:r>
            <a:r>
              <a:rPr lang="ta-IN" sz="3600" dirty="0" smtClean="0">
                <a:latin typeface="Calibri"/>
                <a:cs typeface="Calibri"/>
              </a:rPr>
              <a:t> 201</a:t>
            </a:r>
            <a:r>
              <a:rPr lang="hr-HR" sz="3600" dirty="0" smtClean="0">
                <a:latin typeface="Calibri"/>
                <a:cs typeface="Calibri"/>
              </a:rPr>
              <a:t>6</a:t>
            </a:r>
            <a:r>
              <a:rPr lang="ta-IN" sz="3600" dirty="0" smtClean="0">
                <a:latin typeface="Calibri"/>
                <a:cs typeface="Calibri"/>
              </a:rPr>
              <a:t>.</a:t>
            </a:r>
            <a:endParaRPr lang="en-US"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97179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524000"/>
            <a:ext cx="5715000" cy="3352801"/>
          </a:xfrm>
          <a:prstGeom prst="rect">
            <a:avLst/>
          </a:prstGeom>
        </p:spPr>
      </p:pic>
      <p:pic>
        <p:nvPicPr>
          <p:cNvPr id="8" name="Picture 7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3999"/>
            <a:ext cx="5715000" cy="335280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a-IN" b="1" dirty="0">
                <a:solidFill>
                  <a:schemeClr val="accent1"/>
                </a:solidFill>
                <a:latin typeface="Calibri"/>
                <a:cs typeface="Calibri"/>
              </a:rPr>
              <a:t>Izborne jedinice i biračka mjesta</a:t>
            </a:r>
            <a:endParaRPr lang="hr-HR" b="1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8800"/>
            <a:ext cx="5038756" cy="2636120"/>
          </a:xfrm>
          <a:prstGeom prst="rect">
            <a:avLst/>
          </a:prstGeom>
        </p:spPr>
      </p:pic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828800"/>
            <a:ext cx="5038756" cy="2636120"/>
          </a:xfrm>
          <a:prstGeom prst="rect">
            <a:avLst/>
          </a:prstGeom>
        </p:spPr>
      </p:pic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143000" y="2057400"/>
            <a:ext cx="4389120" cy="2212975"/>
          </a:xfrm>
        </p:spPr>
        <p:txBody>
          <a:bodyPr rtlCol="0">
            <a:normAutofit/>
          </a:bodyPr>
          <a:lstStyle/>
          <a:p>
            <a:pPr rtl="0"/>
            <a:r>
              <a:rPr lang="ta-IN" sz="3200" dirty="0">
                <a:latin typeface="Calibri"/>
                <a:cs typeface="Calibri"/>
              </a:rPr>
              <a:t>na izborima za DGV Izborne jedinice ujedno su i biračka mjesta</a:t>
            </a:r>
            <a:endParaRPr lang="hr-HR" sz="3200" dirty="0">
              <a:latin typeface="Calibri"/>
              <a:cs typeface="Calibri"/>
            </a:endParaRP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934200" y="1981200"/>
            <a:ext cx="4800600" cy="2209800"/>
          </a:xfrm>
        </p:spPr>
        <p:txBody>
          <a:bodyPr rtlCol="0">
            <a:noAutofit/>
          </a:bodyPr>
          <a:lstStyle/>
          <a:p>
            <a:pPr algn="ctr" rtl="0"/>
            <a:r>
              <a:rPr lang="ta-IN" sz="3200" dirty="0">
                <a:latin typeface="Calibri"/>
                <a:cs typeface="Calibri"/>
              </a:rPr>
              <a:t>svaki razredni odjel VI. i VII. razreda je jedna Izborna jedinica, ujedno i biračko mjesto</a:t>
            </a:r>
          </a:p>
          <a:p>
            <a:pPr marL="0" indent="0" algn="ctr" rtl="0">
              <a:buNone/>
            </a:pPr>
            <a:r>
              <a:rPr lang="ta-IN" sz="3200" dirty="0">
                <a:latin typeface="Calibri"/>
                <a:cs typeface="Calibri"/>
              </a:rPr>
              <a:t>- bira 1 vijećnika</a:t>
            </a:r>
            <a:endParaRPr lang="hr-HR"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533400"/>
            <a:ext cx="1082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4400">
                <a:solidFill>
                  <a:schemeClr val="accent1"/>
                </a:solidFill>
                <a:latin typeface="Calibri"/>
                <a:cs typeface="Calibri"/>
              </a:rPr>
              <a:t>Popis birača</a:t>
            </a:r>
            <a:endParaRPr lang="en-US" sz="440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2286000"/>
            <a:ext cx="83058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4400">
                <a:latin typeface="Calibri"/>
                <a:cs typeface="Calibri"/>
              </a:rPr>
              <a:t>Svaka Izborna jedinica, odnosno biračko mjesto sastavlja popis birača koji mogu pristupiti glasovanju.</a:t>
            </a:r>
          </a:p>
          <a:p>
            <a:pPr algn="ctr"/>
            <a:r>
              <a:rPr lang="ta-IN" sz="4400">
                <a:latin typeface="Calibri"/>
                <a:cs typeface="Calibri"/>
              </a:rPr>
              <a:t>Birači su svi učenici tog razrednog odjela.</a:t>
            </a:r>
          </a:p>
        </p:txBody>
      </p:sp>
    </p:spTree>
    <p:extLst>
      <p:ext uri="{BB962C8B-B14F-4D97-AF65-F5344CB8AC3E}">
        <p14:creationId xmlns="" xmlns:p14="http://schemas.microsoft.com/office/powerpoint/2010/main" val="602399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533400"/>
            <a:ext cx="1082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4400">
                <a:solidFill>
                  <a:schemeClr val="accent1"/>
                </a:solidFill>
                <a:latin typeface="Calibri"/>
                <a:cs typeface="Calibri"/>
              </a:rPr>
              <a:t>Izborno povjerenstvo</a:t>
            </a:r>
            <a:endParaRPr lang="en-US" sz="440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2819400"/>
            <a:ext cx="8305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4400">
                <a:latin typeface="Calibri"/>
                <a:cs typeface="Calibri"/>
              </a:rPr>
              <a:t>Svaka Izborna jedinica, odnosno biračko mjesto osniva Izborno povjerenstvo koje čini 3 učenika koji nisu kandidati za vijećnike.</a:t>
            </a:r>
          </a:p>
        </p:txBody>
      </p:sp>
    </p:spTree>
    <p:extLst>
      <p:ext uri="{BB962C8B-B14F-4D97-AF65-F5344CB8AC3E}">
        <p14:creationId xmlns="" xmlns:p14="http://schemas.microsoft.com/office/powerpoint/2010/main" val="12049428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za tekst 3"/>
          <p:cNvSpPr>
            <a:spLocks noGrp="1"/>
          </p:cNvSpPr>
          <p:nvPr>
            <p:ph type="body" sz="quarter" idx="14"/>
          </p:nvPr>
        </p:nvSpPr>
        <p:spPr>
          <a:xfrm>
            <a:off x="1295400" y="1295400"/>
            <a:ext cx="8256482" cy="3733800"/>
          </a:xfrm>
        </p:spPr>
        <p:txBody>
          <a:bodyPr rtlCol="0">
            <a:noAutofit/>
          </a:bodyPr>
          <a:lstStyle/>
          <a:p>
            <a:pPr marL="571500" lvl="0" indent="-571500">
              <a:lnSpc>
                <a:spcPct val="110000"/>
              </a:lnSpc>
              <a:buFont typeface="Arial"/>
              <a:buChar char="•"/>
            </a:pPr>
            <a:r>
              <a:rPr lang="ta-IN" sz="3200">
                <a:latin typeface="Calibri"/>
                <a:cs typeface="Calibri"/>
              </a:rPr>
              <a:t>Izborno povjerenstvo provodi izbore u svojoj Izbornoj jedinici i prati da sve bude u skladu s propisanim načinom provođenja izbora </a:t>
            </a:r>
          </a:p>
          <a:p>
            <a:pPr marL="571500" lvl="0" indent="-571500">
              <a:lnSpc>
                <a:spcPct val="110000"/>
              </a:lnSpc>
              <a:buFont typeface="Arial"/>
              <a:buChar char="•"/>
            </a:pPr>
            <a:r>
              <a:rPr lang="ta-IN" sz="3200">
                <a:latin typeface="Calibri"/>
                <a:cs typeface="Calibri"/>
              </a:rPr>
              <a:t>nakon završetka glasovanja, članovi Izbornog povjerenstva broje glasove i sastavljaju zapisnik.</a:t>
            </a:r>
            <a:endParaRPr lang="en-US" sz="3200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6781800" cy="703745"/>
          </a:xfrm>
        </p:spPr>
        <p:txBody>
          <a:bodyPr>
            <a:noAutofit/>
          </a:bodyPr>
          <a:lstStyle/>
          <a:p>
            <a:r>
              <a:rPr lang="ta-IN" sz="3200" b="1"/>
              <a:t>Zadaci Izbornog povjerenstva</a:t>
            </a:r>
            <a:endParaRPr lang="en-US" sz="3200" b="1"/>
          </a:p>
        </p:txBody>
      </p:sp>
      <p:sp>
        <p:nvSpPr>
          <p:cNvPr id="3" name="Bent Arrow 2"/>
          <p:cNvSpPr/>
          <p:nvPr/>
        </p:nvSpPr>
        <p:spPr>
          <a:xfrm rot="16200000" flipV="1">
            <a:off x="7010400" y="4953000"/>
            <a:ext cx="762000" cy="91440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8954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11734800" cy="5181600"/>
          </a:xfrm>
          <a:prstGeom prst="rect">
            <a:avLst/>
          </a:prstGeom>
        </p:spPr>
      </p:pic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10591800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1066800"/>
            <a:ext cx="10134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3600">
                <a:solidFill>
                  <a:schemeClr val="accent1"/>
                </a:solidFill>
                <a:latin typeface="Calibri"/>
                <a:cs typeface="Calibri"/>
              </a:rPr>
              <a:t>Vijećnici DGV izabiru se tajnim glasovanjem na propisanom obrascu – glasačkom listiću.</a:t>
            </a:r>
          </a:p>
          <a:p>
            <a:endParaRPr lang="ta-IN" sz="3600">
              <a:solidFill>
                <a:schemeClr val="accent1"/>
              </a:solidFill>
              <a:latin typeface="Calibri"/>
              <a:cs typeface="Calibri"/>
            </a:endParaRPr>
          </a:p>
          <a:p>
            <a:r>
              <a:rPr lang="hr-HR" sz="3600">
                <a:latin typeface="Calibri"/>
                <a:cs typeface="Calibri"/>
              </a:rPr>
              <a:t>Glasački listić popunjava se tako da se zaokruži redni broj ispred imena samo </a:t>
            </a:r>
            <a:r>
              <a:rPr lang="hr-HR" sz="3600" b="1">
                <a:latin typeface="Calibri"/>
                <a:cs typeface="Calibri"/>
              </a:rPr>
              <a:t>jednog kandidata za koje se glasuje. </a:t>
            </a:r>
            <a:endParaRPr lang="en-US" sz="3600">
              <a:latin typeface="Calibri"/>
              <a:cs typeface="Calibri"/>
            </a:endParaRPr>
          </a:p>
          <a:p>
            <a:endParaRPr lang="ta-IN" sz="360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524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3600" b="1">
                <a:solidFill>
                  <a:srgbClr val="A63121"/>
                </a:solidFill>
              </a:rPr>
              <a:t>Izbori</a:t>
            </a:r>
            <a:endParaRPr lang="en-US" sz="3600" b="1">
              <a:solidFill>
                <a:srgbClr val="A6312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5010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za tekst 3"/>
          <p:cNvSpPr>
            <a:spLocks noGrp="1"/>
          </p:cNvSpPr>
          <p:nvPr>
            <p:ph type="body" sz="quarter" idx="14"/>
          </p:nvPr>
        </p:nvSpPr>
        <p:spPr>
          <a:xfrm>
            <a:off x="1295400" y="1447800"/>
            <a:ext cx="8256482" cy="3733800"/>
          </a:xfrm>
        </p:spPr>
        <p:txBody>
          <a:bodyPr rtlCol="0">
            <a:noAutofit/>
          </a:bodyPr>
          <a:lstStyle/>
          <a:p>
            <a:r>
              <a:rPr lang="ta-IN" sz="3200"/>
              <a:t>Na izborima je prisutan razrednik koji jamči pravilnost izbora.</a:t>
            </a:r>
          </a:p>
          <a:p>
            <a:endParaRPr lang="ta-IN" sz="3200"/>
          </a:p>
          <a:p>
            <a:r>
              <a:rPr lang="ta-IN" sz="3200"/>
              <a:t>Nakon završetka glasovanja, članovi Izbornog povjerenstva broje glasove i unose rezultate u zapisnik.</a:t>
            </a:r>
            <a:endParaRPr lang="en-US"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92082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za tekst 3"/>
          <p:cNvSpPr>
            <a:spLocks noGrp="1"/>
          </p:cNvSpPr>
          <p:nvPr>
            <p:ph type="body" sz="quarter" idx="14"/>
          </p:nvPr>
        </p:nvSpPr>
        <p:spPr>
          <a:xfrm>
            <a:off x="1219200" y="1600200"/>
            <a:ext cx="3124200" cy="2971800"/>
          </a:xfrm>
        </p:spPr>
        <p:txBody>
          <a:bodyPr rtlCol="0">
            <a:normAutofit/>
          </a:bodyPr>
          <a:lstStyle/>
          <a:p>
            <a:pPr algn="ctr" rtl="0">
              <a:lnSpc>
                <a:spcPct val="140000"/>
              </a:lnSpc>
            </a:pPr>
            <a:r>
              <a:rPr lang="ta-IN" sz="3200" dirty="0">
                <a:latin typeface="Calibri"/>
                <a:cs typeface="Calibri"/>
              </a:rPr>
              <a:t>Ako dva ili više kandidata imaju isti broj glasova,</a:t>
            </a:r>
            <a:endParaRPr lang="hr-HR" sz="3200" dirty="0">
              <a:latin typeface="Calibri"/>
              <a:cs typeface="Calibri"/>
            </a:endParaRPr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16"/>
          </p:nvPr>
        </p:nvSpPr>
        <p:spPr>
          <a:xfrm>
            <a:off x="5334000" y="1371600"/>
            <a:ext cx="4038600" cy="2895600"/>
          </a:xfrm>
        </p:spPr>
        <p:txBody>
          <a:bodyPr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ta-IN" sz="3200" dirty="0">
                <a:latin typeface="Calibri"/>
                <a:cs typeface="Calibri"/>
              </a:rPr>
              <a:t>izbori se ponavljaju između tih kandidata, odmah nakon prebrojavanja glasova</a:t>
            </a:r>
            <a:endParaRPr lang="hr-HR" sz="3200" dirty="0">
              <a:latin typeface="Calibri"/>
              <a:cs typeface="Calibri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800600" y="2895600"/>
            <a:ext cx="5334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87118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tekst 2"/>
          <p:cNvSpPr>
            <a:spLocks noGrp="1"/>
          </p:cNvSpPr>
          <p:nvPr>
            <p:ph type="body" sz="half" idx="4294967295"/>
          </p:nvPr>
        </p:nvSpPr>
        <p:spPr>
          <a:xfrm>
            <a:off x="1371600" y="914400"/>
            <a:ext cx="7543800" cy="3810000"/>
          </a:xfrm>
        </p:spPr>
        <p:txBody>
          <a:bodyPr rtlCol="0">
            <a:noAutofit/>
          </a:bodyPr>
          <a:lstStyle/>
          <a:p>
            <a:pPr marL="0" indent="0" rtl="0">
              <a:buNone/>
            </a:pPr>
            <a:r>
              <a:rPr lang="ta-IN" sz="3200" b="1" dirty="0">
                <a:solidFill>
                  <a:srgbClr val="A63121"/>
                </a:solidFill>
                <a:latin typeface="Calibri"/>
                <a:cs typeface="Calibri"/>
              </a:rPr>
              <a:t>Dječje gradsko vijeće (DGV) je:</a:t>
            </a:r>
          </a:p>
          <a:p>
            <a:pPr marL="571500" indent="-571500">
              <a:buFont typeface="Arial"/>
              <a:buChar char="•"/>
            </a:pPr>
            <a:r>
              <a:rPr lang="ta-IN" sz="3200" dirty="0">
                <a:latin typeface="Calibri"/>
                <a:cs typeface="Calibri"/>
              </a:rPr>
              <a:t>prilika za iznošenje dječjih želja, prijedloga, mišljenja, zahtjeva i poruka</a:t>
            </a:r>
          </a:p>
          <a:p>
            <a:pPr marL="571500" indent="-571500">
              <a:buFont typeface="Arial"/>
              <a:buChar char="•"/>
            </a:pPr>
            <a:r>
              <a:rPr lang="ta-IN" sz="3200" dirty="0">
                <a:latin typeface="Calibri"/>
                <a:cs typeface="Calibri"/>
              </a:rPr>
              <a:t>oblik sudjelovanja djece u životu lokalne zajednice</a:t>
            </a:r>
          </a:p>
          <a:p>
            <a:pPr marL="571500" indent="-571500">
              <a:buFont typeface="Arial"/>
              <a:buChar char="•"/>
            </a:pPr>
            <a:r>
              <a:rPr lang="ta-IN" sz="3200" dirty="0">
                <a:latin typeface="Calibri"/>
                <a:cs typeface="Calibri"/>
              </a:rPr>
              <a:t>mogućnost da odrasli čuju dječje mišljenje</a:t>
            </a:r>
          </a:p>
          <a:p>
            <a:pPr marL="571500" indent="-571500" rtl="0">
              <a:buFont typeface="Arial"/>
              <a:buChar char="•"/>
            </a:pPr>
            <a:endParaRPr lang="ta-IN" sz="3200" dirty="0">
              <a:latin typeface="Calibri"/>
              <a:cs typeface="Calibri"/>
            </a:endParaRPr>
          </a:p>
          <a:p>
            <a:pPr marL="571500" indent="-571500" rtl="0">
              <a:buFont typeface="Arial"/>
              <a:buChar char="•"/>
            </a:pPr>
            <a:endParaRPr lang="ta-IN" sz="3200" dirty="0">
              <a:latin typeface="Calibri"/>
              <a:cs typeface="Calibri"/>
            </a:endParaRPr>
          </a:p>
          <a:p>
            <a:pPr marL="285750" indent="-285750" rtl="0">
              <a:buFont typeface="Arial"/>
              <a:buChar char="•"/>
            </a:pPr>
            <a:endParaRPr lang="hr-HR"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0377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14400" y="2286000"/>
            <a:ext cx="83058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4400">
                <a:latin typeface="Calibri"/>
                <a:cs typeface="Calibri"/>
              </a:rPr>
              <a:t>Nakon završetka glasovanja, zapisnici o glasovanju, popisi birača i glasački listići dostavljaju se u Grad Našice.</a:t>
            </a:r>
          </a:p>
          <a:p>
            <a:pPr algn="ctr"/>
            <a:r>
              <a:rPr lang="ta-IN" sz="4400">
                <a:latin typeface="Calibri"/>
                <a:cs typeface="Calibri"/>
              </a:rPr>
              <a:t>Rezultati će biti objavljeni u roku od 72 sata.</a:t>
            </a:r>
          </a:p>
        </p:txBody>
      </p:sp>
    </p:spTree>
    <p:extLst>
      <p:ext uri="{BB962C8B-B14F-4D97-AF65-F5344CB8AC3E}">
        <p14:creationId xmlns="" xmlns:p14="http://schemas.microsoft.com/office/powerpoint/2010/main" val="30567568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6096000" cy="854074"/>
          </a:xfrm>
        </p:spPr>
        <p:txBody>
          <a:bodyPr rtlCol="0">
            <a:normAutofit/>
          </a:bodyPr>
          <a:lstStyle/>
          <a:p>
            <a:pPr rtl="0"/>
            <a:r>
              <a:rPr lang="ta-IN" sz="3600" b="1" dirty="0">
                <a:solidFill>
                  <a:schemeClr val="accent1"/>
                </a:solidFill>
                <a:latin typeface="Calibri"/>
                <a:cs typeface="Calibri"/>
              </a:rPr>
              <a:t>Konstituirajuća sjednica DGV</a:t>
            </a:r>
            <a:endParaRPr lang="hr-HR" sz="3600" b="1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11963400" cy="4648200"/>
          </a:xfrm>
          <a:prstGeom prst="rect">
            <a:avLst/>
          </a:prstGeom>
        </p:spPr>
      </p:pic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6800"/>
            <a:ext cx="10820400" cy="373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1371600"/>
            <a:ext cx="10439400" cy="303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ta-IN" sz="3200"/>
              <a:t>konstituirajuću sjednicu DGV saziva Gradonačelnik Grada Našica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ta-IN" sz="3200"/>
              <a:t>sjednicom rukovodi Povjerenik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ta-IN" sz="3200"/>
              <a:t>dječjeg gradonačelnika i njegovog zamjenika biraju vijećnici DGV između sebe, tajnim glasovanjem</a:t>
            </a:r>
            <a:endParaRPr lang="en-US" sz="3200"/>
          </a:p>
        </p:txBody>
      </p:sp>
    </p:spTree>
    <p:extLst>
      <p:ext uri="{BB962C8B-B14F-4D97-AF65-F5344CB8AC3E}">
        <p14:creationId xmlns=""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4400" y="1600200"/>
            <a:ext cx="312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6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cs typeface="Calibri"/>
              </a:rPr>
              <a:t>Sretno svima!</a:t>
            </a:r>
            <a:endParaRPr lang="en-US" sz="60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59072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76400" y="1295400"/>
            <a:ext cx="3352800" cy="381000"/>
          </a:xfrm>
        </p:spPr>
        <p:txBody>
          <a:bodyPr rtlCol="0">
            <a:normAutofit/>
          </a:bodyPr>
          <a:lstStyle/>
          <a:p>
            <a:pPr rtl="0"/>
            <a:r>
              <a:rPr lang="ta-IN" sz="1700" dirty="0">
                <a:solidFill>
                  <a:srgbClr val="256A98"/>
                </a:solidFill>
              </a:rPr>
              <a:t>Društvo Naša djeca Našice</a:t>
            </a:r>
            <a:endParaRPr lang="hr-HR" sz="1700" dirty="0">
              <a:solidFill>
                <a:srgbClr val="256A98"/>
              </a:solidFill>
            </a:endParaRPr>
          </a:p>
        </p:txBody>
      </p:sp>
      <p:pic>
        <p:nvPicPr>
          <p:cNvPr id="6" name="Picture 5" descr="logotip dnd h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28600"/>
            <a:ext cx="990600" cy="1005459"/>
          </a:xfrm>
          <a:prstGeom prst="rect">
            <a:avLst/>
          </a:prstGeom>
        </p:spPr>
      </p:pic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717243" cy="914400"/>
          </a:xfrm>
          <a:prstGeom prst="rect">
            <a:avLst/>
          </a:prstGeom>
        </p:spPr>
      </p:pic>
      <p:sp>
        <p:nvSpPr>
          <p:cNvPr id="8" name="Podnaslov 2"/>
          <p:cNvSpPr txBox="1">
            <a:spLocks/>
          </p:cNvSpPr>
          <p:nvPr/>
        </p:nvSpPr>
        <p:spPr>
          <a:xfrm>
            <a:off x="5136" y="1295400"/>
            <a:ext cx="160020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a-IN" sz="1700" dirty="0">
                <a:solidFill>
                  <a:srgbClr val="256A98"/>
                </a:solidFill>
              </a:rPr>
              <a:t>Grad Našice</a:t>
            </a:r>
            <a:endParaRPr lang="hr-HR" sz="1700" dirty="0">
              <a:solidFill>
                <a:srgbClr val="256A9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852337">
            <a:off x="6643166" y="793720"/>
            <a:ext cx="531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ta-I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hr-H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prosinca</a:t>
            </a:r>
            <a:r>
              <a:rPr lang="ta-I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201</a:t>
            </a:r>
            <a:r>
              <a:rPr lang="hr-HR" sz="4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  <a:r>
              <a:rPr lang="ta-IN" sz="4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1111679">
            <a:off x="6031728" y="4824489"/>
            <a:ext cx="3203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3200">
                <a:solidFill>
                  <a:srgbClr val="256A98"/>
                </a:solidFill>
                <a:latin typeface="Noteworthy Bold"/>
                <a:cs typeface="Noteworthy Bold"/>
              </a:rPr>
              <a:t>Kandidiraj se</a:t>
            </a:r>
          </a:p>
          <a:p>
            <a:pPr algn="ctr"/>
            <a:r>
              <a:rPr lang="ta-IN" sz="3200">
                <a:solidFill>
                  <a:srgbClr val="256A98"/>
                </a:solidFill>
                <a:latin typeface="Noteworthy Bold"/>
                <a:cs typeface="Noteworthy Bold"/>
              </a:rPr>
              <a:t>i ti!</a:t>
            </a:r>
            <a:endParaRPr lang="en-US" sz="3200">
              <a:solidFill>
                <a:srgbClr val="256A98"/>
              </a:solidFill>
              <a:latin typeface="Noteworthy Bold"/>
              <a:cs typeface="Noteworthy Bold"/>
            </a:endParaRPr>
          </a:p>
        </p:txBody>
      </p:sp>
      <p:pic>
        <p:nvPicPr>
          <p:cNvPr id="15" name="Picture 14" descr="note_post_it_desktop_2115x1871_wallpaper-80493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447800"/>
            <a:ext cx="3886200" cy="34378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21249157">
            <a:off x="626766" y="2081996"/>
            <a:ext cx="20777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2000" b="1">
                <a:solidFill>
                  <a:srgbClr val="256A98"/>
                </a:solidFill>
                <a:latin typeface="Handwriting - Dakota"/>
                <a:cs typeface="Handwriting - Dakota"/>
              </a:rPr>
              <a:t>Učini nešto!</a:t>
            </a:r>
          </a:p>
          <a:p>
            <a:endParaRPr lang="ta-IN" sz="2000" b="1">
              <a:solidFill>
                <a:srgbClr val="256A98"/>
              </a:solidFill>
              <a:latin typeface="Handwriting - Dakota"/>
              <a:cs typeface="Handwriting - Dakota"/>
            </a:endParaRPr>
          </a:p>
          <a:p>
            <a:r>
              <a:rPr lang="ta-IN" sz="2000" b="1">
                <a:solidFill>
                  <a:srgbClr val="256A98"/>
                </a:solidFill>
                <a:latin typeface="Handwriting - Dakota"/>
                <a:cs typeface="Handwriting - Dakota"/>
              </a:rPr>
              <a:t>Za svoj grad!</a:t>
            </a:r>
          </a:p>
          <a:p>
            <a:endParaRPr lang="ta-IN" sz="2000" b="1">
              <a:solidFill>
                <a:srgbClr val="256A98"/>
              </a:solidFill>
              <a:latin typeface="Handwriting - Dakota"/>
              <a:cs typeface="Handwriting - Dakota"/>
            </a:endParaRPr>
          </a:p>
          <a:p>
            <a:r>
              <a:rPr lang="ta-IN" sz="2000" b="1">
                <a:solidFill>
                  <a:srgbClr val="256A98"/>
                </a:solidFill>
                <a:latin typeface="Handwriting - Dakota"/>
                <a:cs typeface="Handwriting - Dakota"/>
              </a:rPr>
              <a:t>Za svoju generaciju!</a:t>
            </a: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743200" y="1981200"/>
            <a:ext cx="7620000" cy="2362200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ta-I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IZBORI </a:t>
            </a:r>
            <a:br>
              <a:rPr lang="ta-I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ta-I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ZA </a:t>
            </a:r>
            <a:br>
              <a:rPr lang="ta-I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ta-I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DJEČJE GRADSKO VIJEĆE </a:t>
            </a:r>
            <a:endParaRPr lang="hr-H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29402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42000"/>
            <a:ext cx="9753600" cy="5835000"/>
          </a:xfrm>
          <a:prstGeom prst="rect">
            <a:avLst/>
          </a:prstGeom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228600" y="5562600"/>
            <a:ext cx="4572000" cy="1066800"/>
          </a:xfrm>
        </p:spPr>
        <p:txBody>
          <a:bodyPr rtlCol="0">
            <a:normAutofit/>
          </a:bodyPr>
          <a:lstStyle/>
          <a:p>
            <a:pPr rtl="0"/>
            <a:r>
              <a:rPr lang="ta-IN" sz="3600" b="1" dirty="0"/>
              <a:t>Ciljevi DGV</a:t>
            </a:r>
            <a:endParaRPr lang="hr-HR" sz="3600" b="1" dirty="0"/>
          </a:p>
        </p:txBody>
      </p:sp>
      <p:pic>
        <p:nvPicPr>
          <p:cNvPr id="22" name="Picture 21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8763000" cy="4648200"/>
          </a:xfrm>
          <a:prstGeom prst="rect">
            <a:avLst/>
          </a:prstGeom>
        </p:spPr>
      </p:pic>
      <p:sp>
        <p:nvSpPr>
          <p:cNvPr id="20" name="Bent Arrow 19"/>
          <p:cNvSpPr/>
          <p:nvPr/>
        </p:nvSpPr>
        <p:spPr>
          <a:xfrm>
            <a:off x="228600" y="1981200"/>
            <a:ext cx="762001" cy="365760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quarter" idx="14"/>
          </p:nvPr>
        </p:nvSpPr>
        <p:spPr>
          <a:xfrm>
            <a:off x="1219200" y="1219200"/>
            <a:ext cx="8534400" cy="4419600"/>
          </a:xfrm>
        </p:spPr>
        <p:txBody>
          <a:bodyPr rtlCol="0">
            <a:noAutofit/>
          </a:bodyPr>
          <a:lstStyle/>
          <a:p>
            <a:pPr marL="342900" lvl="0" indent="-342900">
              <a:lnSpc>
                <a:spcPct val="100000"/>
              </a:lnSpc>
              <a:buFont typeface="Arial"/>
              <a:buChar char="•"/>
            </a:pPr>
            <a:r>
              <a:rPr lang="hr-HR" sz="2800">
                <a:latin typeface="Calibri"/>
                <a:cs typeface="Calibri"/>
              </a:rPr>
              <a:t>uspostavljanje odnosa međusobnog uvažavanja</a:t>
            </a:r>
            <a:r>
              <a:rPr lang="ta-IN" sz="2800">
                <a:latin typeface="Calibri"/>
                <a:cs typeface="Calibri"/>
              </a:rPr>
              <a:t>, </a:t>
            </a:r>
            <a:r>
              <a:rPr lang="hr-HR" sz="2800">
                <a:latin typeface="Calibri"/>
                <a:cs typeface="Calibri"/>
              </a:rPr>
              <a:t>slušanja i komunikacije između djece i grada </a:t>
            </a:r>
            <a:endParaRPr lang="en-US" sz="2800">
              <a:latin typeface="Calibri"/>
              <a:cs typeface="Calibri"/>
            </a:endParaRPr>
          </a:p>
          <a:p>
            <a:pPr marL="342900" lvl="0" indent="-342900">
              <a:lnSpc>
                <a:spcPct val="100000"/>
              </a:lnSpc>
              <a:buFont typeface="Arial"/>
              <a:buChar char="•"/>
            </a:pPr>
            <a:r>
              <a:rPr lang="hr-HR" sz="2800">
                <a:latin typeface="Calibri"/>
                <a:cs typeface="Calibri"/>
              </a:rPr>
              <a:t>razvijanje svijesti o gradu kao zajednici svih građana</a:t>
            </a:r>
            <a:endParaRPr lang="en-US" sz="2800">
              <a:latin typeface="Calibri"/>
              <a:cs typeface="Calibri"/>
            </a:endParaRPr>
          </a:p>
          <a:p>
            <a:pPr marL="342900" lvl="0" indent="-342900">
              <a:lnSpc>
                <a:spcPct val="100000"/>
              </a:lnSpc>
              <a:buFont typeface="Arial"/>
              <a:buChar char="•"/>
            </a:pPr>
            <a:r>
              <a:rPr lang="hr-HR" sz="2800">
                <a:latin typeface="Calibri"/>
                <a:cs typeface="Calibri"/>
              </a:rPr>
              <a:t>prepoznavanje i priznavanje prava svim skupinama građana</a:t>
            </a:r>
            <a:endParaRPr lang="en-US" sz="2800">
              <a:latin typeface="Calibri"/>
              <a:cs typeface="Calibri"/>
            </a:endParaRPr>
          </a:p>
          <a:p>
            <a:pPr marL="342900" lvl="0" indent="-342900">
              <a:lnSpc>
                <a:spcPct val="100000"/>
              </a:lnSpc>
              <a:buFont typeface="Arial"/>
              <a:buChar char="•"/>
            </a:pPr>
            <a:r>
              <a:rPr lang="hr-HR" sz="2800">
                <a:latin typeface="Calibri"/>
                <a:cs typeface="Calibri"/>
              </a:rPr>
              <a:t>osposobljavanje djece za ostvarivanje prava na izražavanje vlastitog mišljenja </a:t>
            </a:r>
            <a:endParaRPr lang="en-US" sz="2800">
              <a:latin typeface="Calibri"/>
              <a:cs typeface="Calibri"/>
            </a:endParaRPr>
          </a:p>
          <a:p>
            <a:pPr marL="342900" lvl="0" indent="-342900">
              <a:lnSpc>
                <a:spcPct val="100000"/>
              </a:lnSpc>
              <a:buFont typeface="Arial"/>
              <a:buChar char="•"/>
            </a:pPr>
            <a:r>
              <a:rPr lang="hr-HR" sz="2800">
                <a:latin typeface="Calibri"/>
                <a:cs typeface="Calibri"/>
              </a:rPr>
              <a:t>osposobljavanje djece za donošenje odluka za sebe i druge</a:t>
            </a:r>
            <a:endParaRPr lang="en-US" sz="2800">
              <a:latin typeface="Calibri"/>
              <a:cs typeface="Calibri"/>
            </a:endParaRPr>
          </a:p>
          <a:p>
            <a:pPr marL="342900" lvl="0" indent="-342900">
              <a:lnSpc>
                <a:spcPct val="100000"/>
              </a:lnSpc>
              <a:buFont typeface="Arial"/>
              <a:buChar char="•"/>
            </a:pPr>
            <a:r>
              <a:rPr lang="hr-HR" sz="2800">
                <a:latin typeface="Calibri"/>
                <a:cs typeface="Calibri"/>
              </a:rPr>
              <a:t>razvijanje odgovornosti kod djece za donesene odluke</a:t>
            </a:r>
            <a:endParaRPr lang="en-US"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46359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533400" y="4953000"/>
            <a:ext cx="4572000" cy="1066800"/>
          </a:xfrm>
        </p:spPr>
        <p:txBody>
          <a:bodyPr rtlCol="0">
            <a:normAutofit/>
          </a:bodyPr>
          <a:lstStyle/>
          <a:p>
            <a:pPr rtl="0"/>
            <a:r>
              <a:rPr lang="ta-IN" sz="3600" b="1" dirty="0"/>
              <a:t>Aktivnosti DGV</a:t>
            </a:r>
            <a:endParaRPr lang="hr-HR" sz="3600" b="1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quarter" idx="14"/>
          </p:nvPr>
        </p:nvSpPr>
        <p:spPr>
          <a:xfrm>
            <a:off x="1371600" y="1219200"/>
            <a:ext cx="8104082" cy="3352800"/>
          </a:xfrm>
        </p:spPr>
        <p:txBody>
          <a:bodyPr rtlCol="0">
            <a:noAutofit/>
          </a:bodyPr>
          <a:lstStyle/>
          <a:p>
            <a:pPr marL="342900" lvl="0" indent="-342900">
              <a:lnSpc>
                <a:spcPct val="130000"/>
              </a:lnSpc>
              <a:buFont typeface="Arial"/>
              <a:buChar char="•"/>
            </a:pPr>
            <a:r>
              <a:rPr lang="ta-IN" sz="2400"/>
              <a:t>sjednice</a:t>
            </a:r>
          </a:p>
          <a:p>
            <a:pPr marL="342900" lvl="0" indent="-342900">
              <a:lnSpc>
                <a:spcPct val="130000"/>
              </a:lnSpc>
              <a:buFont typeface="Arial"/>
              <a:buChar char="•"/>
            </a:pPr>
            <a:r>
              <a:rPr lang="ta-IN" sz="2400"/>
              <a:t>edukativne posjete</a:t>
            </a:r>
          </a:p>
          <a:p>
            <a:pPr marL="342900" lvl="0" indent="-342900">
              <a:lnSpc>
                <a:spcPct val="130000"/>
              </a:lnSpc>
              <a:buFont typeface="Arial"/>
              <a:buChar char="•"/>
            </a:pPr>
            <a:r>
              <a:rPr lang="ta-IN" sz="2400"/>
              <a:t>projekti</a:t>
            </a:r>
          </a:p>
          <a:p>
            <a:pPr marL="342900" lvl="0" indent="-342900">
              <a:lnSpc>
                <a:spcPct val="130000"/>
              </a:lnSpc>
              <a:buFont typeface="Arial"/>
              <a:buChar char="•"/>
            </a:pPr>
            <a:r>
              <a:rPr lang="ta-IN" sz="2400"/>
              <a:t>obilazak gradskih institucija</a:t>
            </a:r>
          </a:p>
          <a:p>
            <a:pPr marL="342900" lvl="0" indent="-342900">
              <a:lnSpc>
                <a:spcPct val="130000"/>
              </a:lnSpc>
              <a:buFont typeface="Arial"/>
              <a:buChar char="•"/>
            </a:pPr>
            <a:r>
              <a:rPr lang="ta-IN" sz="2400"/>
              <a:t>radionice</a:t>
            </a:r>
          </a:p>
          <a:p>
            <a:pPr marL="342900" lvl="0" indent="-342900">
              <a:lnSpc>
                <a:spcPct val="130000"/>
              </a:lnSpc>
              <a:buFont typeface="Arial"/>
              <a:buChar char="•"/>
            </a:pPr>
            <a:r>
              <a:rPr lang="ta-IN" sz="2400"/>
              <a:t>druženja s Gradonačelnikom i Predsjednikom Gradskog vijeća</a:t>
            </a:r>
          </a:p>
          <a:p>
            <a:pPr lvl="0">
              <a:lnSpc>
                <a:spcPct val="130000"/>
              </a:lnSpc>
            </a:pPr>
            <a:endParaRPr lang="en-US" sz="2400"/>
          </a:p>
        </p:txBody>
      </p:sp>
      <p:sp>
        <p:nvSpPr>
          <p:cNvPr id="20" name="Bent Arrow 19"/>
          <p:cNvSpPr/>
          <p:nvPr/>
        </p:nvSpPr>
        <p:spPr>
          <a:xfrm rot="5400000" flipH="1">
            <a:off x="4991099" y="4305301"/>
            <a:ext cx="914401" cy="2209799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26135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1219200"/>
            <a:ext cx="403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3600" dirty="0">
                <a:latin typeface="Calibri"/>
                <a:cs typeface="Calibri"/>
              </a:rPr>
              <a:t>DGV ima </a:t>
            </a:r>
            <a:r>
              <a:rPr lang="ta-IN" sz="3600" dirty="0" smtClean="0">
                <a:latin typeface="Calibri"/>
                <a:cs typeface="Calibri"/>
              </a:rPr>
              <a:t>1</a:t>
            </a:r>
            <a:r>
              <a:rPr lang="hr-HR" sz="3600" dirty="0" smtClean="0">
                <a:latin typeface="Calibri"/>
                <a:cs typeface="Calibri"/>
              </a:rPr>
              <a:t>9</a:t>
            </a:r>
            <a:r>
              <a:rPr lang="ta-IN" sz="3600" dirty="0" smtClean="0">
                <a:latin typeface="Calibri"/>
                <a:cs typeface="Calibri"/>
              </a:rPr>
              <a:t> </a:t>
            </a:r>
            <a:r>
              <a:rPr lang="ta-IN" sz="3600" dirty="0">
                <a:latin typeface="Calibri"/>
                <a:cs typeface="Calibri"/>
              </a:rPr>
              <a:t>vijećnika, a izbornu bazu čine razredni odjeli VI. i VII. razreda osnovnih škola s područja Grada Našica: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762000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2800" dirty="0">
                <a:latin typeface="Calibri"/>
                <a:cs typeface="Calibri"/>
              </a:rPr>
              <a:t>OŠ Dora Pejačević Našice - </a:t>
            </a:r>
            <a:r>
              <a:rPr lang="hr-HR" sz="2800" b="1" dirty="0" smtClean="0">
                <a:solidFill>
                  <a:srgbClr val="A63121"/>
                </a:solidFill>
                <a:latin typeface="Calibri"/>
                <a:cs typeface="Calibri"/>
              </a:rPr>
              <a:t>8</a:t>
            </a:r>
            <a:r>
              <a:rPr lang="ta-IN" sz="2800" b="1" dirty="0" smtClean="0">
                <a:solidFill>
                  <a:srgbClr val="A63121"/>
                </a:solidFill>
                <a:latin typeface="Calibri"/>
                <a:cs typeface="Calibri"/>
              </a:rPr>
              <a:t> </a:t>
            </a:r>
            <a:r>
              <a:rPr lang="ta-IN" sz="2800" dirty="0">
                <a:latin typeface="Calibri"/>
                <a:cs typeface="Calibri"/>
              </a:rPr>
              <a:t>vijećnika 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2895600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2800">
                <a:latin typeface="Calibri"/>
                <a:cs typeface="Calibri"/>
              </a:rPr>
              <a:t>OŠ kralja Tomislava Našice</a:t>
            </a:r>
          </a:p>
          <a:p>
            <a:pPr algn="ctr"/>
            <a:r>
              <a:rPr lang="ta-IN" sz="2800">
                <a:latin typeface="Calibri"/>
                <a:cs typeface="Calibri"/>
              </a:rPr>
              <a:t>- </a:t>
            </a:r>
            <a:r>
              <a:rPr lang="ta-IN" sz="2800" b="1">
                <a:solidFill>
                  <a:srgbClr val="A63121"/>
                </a:solidFill>
                <a:latin typeface="Calibri"/>
                <a:cs typeface="Calibri"/>
              </a:rPr>
              <a:t>8</a:t>
            </a:r>
            <a:r>
              <a:rPr lang="ta-IN" sz="2800">
                <a:latin typeface="Calibri"/>
                <a:cs typeface="Calibri"/>
              </a:rPr>
              <a:t> vijećnika </a:t>
            </a:r>
            <a:endParaRPr lang="en-US" sz="2800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5181600"/>
            <a:ext cx="266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2800">
                <a:latin typeface="Calibri"/>
                <a:cs typeface="Calibri"/>
              </a:rPr>
              <a:t>OŠ Ivana Brnjika Slovaka Jelisavac - </a:t>
            </a:r>
            <a:r>
              <a:rPr lang="ta-IN" sz="2800" b="1">
                <a:solidFill>
                  <a:srgbClr val="A63121"/>
                </a:solidFill>
                <a:latin typeface="Calibri"/>
                <a:cs typeface="Calibri"/>
              </a:rPr>
              <a:t>3</a:t>
            </a:r>
            <a:r>
              <a:rPr lang="ta-IN" sz="2800">
                <a:latin typeface="Calibri"/>
                <a:cs typeface="Calibri"/>
              </a:rPr>
              <a:t> vijećnika </a:t>
            </a:r>
            <a:endParaRPr lang="en-US" sz="2800">
              <a:latin typeface="Calibri"/>
              <a:cs typeface="Calibri"/>
            </a:endParaRPr>
          </a:p>
        </p:txBody>
      </p:sp>
      <p:sp>
        <p:nvSpPr>
          <p:cNvPr id="12" name="Bent Arrow 11"/>
          <p:cNvSpPr/>
          <p:nvPr/>
        </p:nvSpPr>
        <p:spPr>
          <a:xfrm>
            <a:off x="5562600" y="1219200"/>
            <a:ext cx="914400" cy="281940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rot="10800000" flipH="1">
            <a:off x="5562600" y="4038600"/>
            <a:ext cx="914400" cy="1905000"/>
          </a:xfrm>
          <a:prstGeom prst="bentArrow">
            <a:avLst>
              <a:gd name="adj1" fmla="val 25000"/>
              <a:gd name="adj2" fmla="val 24196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5257800" y="3352800"/>
            <a:ext cx="1219200" cy="533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tekst 2"/>
          <p:cNvSpPr>
            <a:spLocks noGrp="1"/>
          </p:cNvSpPr>
          <p:nvPr>
            <p:ph type="body" sz="half" idx="4294967295"/>
          </p:nvPr>
        </p:nvSpPr>
        <p:spPr>
          <a:xfrm>
            <a:off x="1371600" y="1295400"/>
            <a:ext cx="7543800" cy="2971800"/>
          </a:xfrm>
        </p:spPr>
        <p:txBody>
          <a:bodyPr rtlCol="0">
            <a:noAutofit/>
          </a:bodyPr>
          <a:lstStyle/>
          <a:p>
            <a:pPr marL="0" indent="0" algn="ctr" rtl="0">
              <a:lnSpc>
                <a:spcPct val="130000"/>
              </a:lnSpc>
              <a:buNone/>
            </a:pPr>
            <a:r>
              <a:rPr lang="ta-IN" sz="4000" b="1" dirty="0">
                <a:solidFill>
                  <a:srgbClr val="A63121"/>
                </a:solidFill>
                <a:latin typeface="Calibri"/>
                <a:cs typeface="Calibri"/>
              </a:rPr>
              <a:t>Mandat dječjih vijećnika traje 2 godine:</a:t>
            </a:r>
          </a:p>
          <a:p>
            <a:pPr marL="0" indent="0" algn="ctr" rtl="0">
              <a:lnSpc>
                <a:spcPct val="130000"/>
              </a:lnSpc>
              <a:buNone/>
            </a:pPr>
            <a:r>
              <a:rPr lang="ta-IN" sz="4000" b="1" dirty="0">
                <a:solidFill>
                  <a:srgbClr val="A63121"/>
                </a:solidFill>
                <a:latin typeface="Calibri"/>
                <a:cs typeface="Calibri"/>
              </a:rPr>
              <a:t>od </a:t>
            </a:r>
            <a:r>
              <a:rPr lang="ta-IN" sz="4000" b="1" dirty="0" smtClean="0">
                <a:solidFill>
                  <a:srgbClr val="A63121"/>
                </a:solidFill>
                <a:latin typeface="Calibri"/>
                <a:cs typeface="Calibri"/>
              </a:rPr>
              <a:t>201</a:t>
            </a:r>
            <a:r>
              <a:rPr lang="hr-HR" sz="4000" b="1" dirty="0" smtClean="0">
                <a:solidFill>
                  <a:srgbClr val="A63121"/>
                </a:solidFill>
                <a:latin typeface="Calibri"/>
                <a:cs typeface="Calibri"/>
              </a:rPr>
              <a:t>6</a:t>
            </a:r>
            <a:r>
              <a:rPr lang="ta-IN" sz="4000" b="1" dirty="0" smtClean="0">
                <a:solidFill>
                  <a:srgbClr val="A63121"/>
                </a:solidFill>
                <a:latin typeface="Calibri"/>
                <a:cs typeface="Calibri"/>
              </a:rPr>
              <a:t>. </a:t>
            </a:r>
            <a:r>
              <a:rPr lang="ta-IN" sz="4000" b="1" dirty="0">
                <a:solidFill>
                  <a:srgbClr val="A63121"/>
                </a:solidFill>
                <a:latin typeface="Calibri"/>
                <a:cs typeface="Calibri"/>
              </a:rPr>
              <a:t>do </a:t>
            </a:r>
            <a:r>
              <a:rPr lang="ta-IN" sz="4000" b="1" dirty="0" smtClean="0">
                <a:solidFill>
                  <a:srgbClr val="A63121"/>
                </a:solidFill>
                <a:latin typeface="Calibri"/>
                <a:cs typeface="Calibri"/>
              </a:rPr>
              <a:t>201</a:t>
            </a:r>
            <a:r>
              <a:rPr lang="hr-HR" sz="4000" b="1" dirty="0" smtClean="0">
                <a:solidFill>
                  <a:srgbClr val="A63121"/>
                </a:solidFill>
                <a:latin typeface="Calibri"/>
                <a:cs typeface="Calibri"/>
              </a:rPr>
              <a:t>8</a:t>
            </a:r>
            <a:r>
              <a:rPr lang="ta-IN" sz="4000" b="1" dirty="0" smtClean="0">
                <a:solidFill>
                  <a:srgbClr val="A63121"/>
                </a:solidFill>
                <a:latin typeface="Calibri"/>
                <a:cs typeface="Calibri"/>
              </a:rPr>
              <a:t>.</a:t>
            </a:r>
            <a:endParaRPr lang="ta-IN" sz="4000" dirty="0">
              <a:latin typeface="Calibri"/>
              <a:cs typeface="Calibri"/>
            </a:endParaRPr>
          </a:p>
          <a:p>
            <a:pPr marL="571500" indent="-571500" algn="ctr" rtl="0">
              <a:lnSpc>
                <a:spcPct val="130000"/>
              </a:lnSpc>
              <a:buFont typeface="Arial"/>
              <a:buChar char="•"/>
            </a:pPr>
            <a:endParaRPr lang="ta-IN" sz="4000" dirty="0">
              <a:latin typeface="Calibri"/>
              <a:cs typeface="Calibri"/>
            </a:endParaRPr>
          </a:p>
          <a:p>
            <a:pPr marL="571500" indent="-571500" algn="ctr" rtl="0">
              <a:lnSpc>
                <a:spcPct val="130000"/>
              </a:lnSpc>
              <a:buFont typeface="Arial"/>
              <a:buChar char="•"/>
            </a:pPr>
            <a:endParaRPr lang="ta-IN" sz="4000" dirty="0">
              <a:latin typeface="Calibri"/>
              <a:cs typeface="Calibri"/>
            </a:endParaRPr>
          </a:p>
          <a:p>
            <a:pPr marL="285750" indent="-285750" algn="ctr" rtl="0">
              <a:lnSpc>
                <a:spcPct val="130000"/>
              </a:lnSpc>
              <a:buFont typeface="Arial"/>
              <a:buChar char="•"/>
            </a:pPr>
            <a:endParaRPr lang="hr-HR" sz="4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91891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6800" y="19812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6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Izbori</a:t>
            </a:r>
            <a:endParaRPr lang="en-US" sz="60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 rot="20073847">
            <a:off x="707386" y="1083268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2400">
                <a:solidFill>
                  <a:srgbClr val="A63121"/>
                </a:solidFill>
              </a:rPr>
              <a:t>Kada?</a:t>
            </a:r>
            <a:endParaRPr lang="en-US" sz="2400">
              <a:solidFill>
                <a:srgbClr val="A6312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876276">
            <a:off x="10325507" y="174645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2400">
                <a:solidFill>
                  <a:srgbClr val="A63121"/>
                </a:solidFill>
              </a:rPr>
              <a:t>Tko</a:t>
            </a:r>
            <a:r>
              <a:rPr lang="ta-IN">
                <a:solidFill>
                  <a:srgbClr val="A63121"/>
                </a:solidFill>
              </a:rPr>
              <a:t>?</a:t>
            </a:r>
            <a:endParaRPr lang="en-US">
              <a:solidFill>
                <a:srgbClr val="A6312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9249892">
            <a:off x="9296651" y="509619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2400">
                <a:solidFill>
                  <a:srgbClr val="A63121"/>
                </a:solidFill>
              </a:rPr>
              <a:t>Kako?</a:t>
            </a:r>
            <a:endParaRPr lang="en-US" sz="2400">
              <a:solidFill>
                <a:srgbClr val="A6312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962751">
            <a:off x="2630854" y="61670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2400">
                <a:solidFill>
                  <a:srgbClr val="A63121"/>
                </a:solidFill>
              </a:rPr>
              <a:t>Gdje?</a:t>
            </a:r>
            <a:endParaRPr lang="en-US" sz="2400">
              <a:solidFill>
                <a:srgbClr val="A6312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7390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za tekst 3"/>
          <p:cNvSpPr>
            <a:spLocks noGrp="1"/>
          </p:cNvSpPr>
          <p:nvPr>
            <p:ph type="body" sz="quarter" idx="14"/>
          </p:nvPr>
        </p:nvSpPr>
        <p:spPr>
          <a:xfrm>
            <a:off x="1219200" y="1600200"/>
            <a:ext cx="3124200" cy="2971800"/>
          </a:xfrm>
        </p:spPr>
        <p:txBody>
          <a:bodyPr rtlCol="0">
            <a:normAutofit/>
          </a:bodyPr>
          <a:lstStyle/>
          <a:p>
            <a:pPr rtl="0">
              <a:lnSpc>
                <a:spcPct val="140000"/>
              </a:lnSpc>
            </a:pPr>
            <a:r>
              <a:rPr lang="ta-IN" sz="3200" dirty="0">
                <a:latin typeface="Calibri"/>
                <a:cs typeface="Calibri"/>
              </a:rPr>
              <a:t>Gradonačelnik Grada Našica raspisao je izbore</a:t>
            </a:r>
            <a:endParaRPr lang="hr-HR" sz="3200" dirty="0">
              <a:latin typeface="Calibri"/>
              <a:cs typeface="Calibri"/>
            </a:endParaRPr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16"/>
          </p:nvPr>
        </p:nvSpPr>
        <p:spPr>
          <a:xfrm>
            <a:off x="5334000" y="1447800"/>
            <a:ext cx="4038600" cy="2895600"/>
          </a:xfrm>
        </p:spPr>
        <p:txBody>
          <a:bodyPr rtlCol="0">
            <a:noAutofit/>
          </a:bodyPr>
          <a:lstStyle/>
          <a:p>
            <a:pPr algn="ctr" rtl="0"/>
            <a:r>
              <a:rPr lang="ta-IN" sz="3200" b="1" dirty="0">
                <a:solidFill>
                  <a:srgbClr val="A63121"/>
                </a:solidFill>
                <a:latin typeface="Calibri"/>
                <a:cs typeface="Calibri"/>
              </a:rPr>
              <a:t>Izbori će biti </a:t>
            </a:r>
          </a:p>
          <a:p>
            <a:pPr algn="ctr" rtl="0"/>
            <a:r>
              <a:rPr lang="ta-IN" sz="3200" b="1" dirty="0">
                <a:solidFill>
                  <a:srgbClr val="A63121"/>
                </a:solidFill>
                <a:latin typeface="Calibri"/>
                <a:cs typeface="Calibri"/>
              </a:rPr>
              <a:t>u </a:t>
            </a:r>
            <a:r>
              <a:rPr lang="hr-HR" sz="3200" b="1" smtClean="0">
                <a:solidFill>
                  <a:srgbClr val="A63121"/>
                </a:solidFill>
                <a:latin typeface="Calibri"/>
                <a:cs typeface="Calibri"/>
              </a:rPr>
              <a:t>petak</a:t>
            </a:r>
            <a:r>
              <a:rPr lang="ta-IN" sz="3200" b="1" smtClean="0">
                <a:solidFill>
                  <a:srgbClr val="A63121"/>
                </a:solidFill>
                <a:latin typeface="Calibri"/>
                <a:cs typeface="Calibri"/>
              </a:rPr>
              <a:t> </a:t>
            </a:r>
            <a:endParaRPr lang="ta-IN" sz="3200" b="1" dirty="0">
              <a:solidFill>
                <a:srgbClr val="A63121"/>
              </a:solidFill>
              <a:latin typeface="Calibri"/>
              <a:cs typeface="Calibri"/>
            </a:endParaRPr>
          </a:p>
          <a:p>
            <a:pPr algn="ctr" rtl="0"/>
            <a:r>
              <a:rPr lang="hr-HR" sz="4000" b="1" dirty="0" smtClean="0">
                <a:solidFill>
                  <a:srgbClr val="A63121"/>
                </a:solidFill>
                <a:latin typeface="Calibri"/>
                <a:cs typeface="Calibri"/>
              </a:rPr>
              <a:t>2</a:t>
            </a:r>
            <a:r>
              <a:rPr lang="ta-IN" sz="4000" b="1" dirty="0" smtClean="0">
                <a:solidFill>
                  <a:srgbClr val="A63121"/>
                </a:solidFill>
                <a:latin typeface="Calibri"/>
                <a:cs typeface="Calibri"/>
              </a:rPr>
              <a:t>. </a:t>
            </a:r>
            <a:r>
              <a:rPr lang="hr-HR" sz="4000" b="1" dirty="0" smtClean="0">
                <a:solidFill>
                  <a:srgbClr val="A63121"/>
                </a:solidFill>
                <a:latin typeface="Calibri"/>
                <a:cs typeface="Calibri"/>
              </a:rPr>
              <a:t>prosinca</a:t>
            </a:r>
            <a:r>
              <a:rPr lang="ta-IN" sz="4000" b="1" dirty="0" smtClean="0">
                <a:solidFill>
                  <a:srgbClr val="A63121"/>
                </a:solidFill>
                <a:latin typeface="Calibri"/>
                <a:cs typeface="Calibri"/>
              </a:rPr>
              <a:t> 201</a:t>
            </a:r>
            <a:r>
              <a:rPr lang="hr-HR" sz="4000" b="1" dirty="0" smtClean="0">
                <a:solidFill>
                  <a:srgbClr val="A63121"/>
                </a:solidFill>
                <a:latin typeface="Calibri"/>
                <a:cs typeface="Calibri"/>
              </a:rPr>
              <a:t>6</a:t>
            </a:r>
            <a:r>
              <a:rPr lang="ta-IN" sz="4000" b="1" dirty="0" smtClean="0">
                <a:solidFill>
                  <a:srgbClr val="A63121"/>
                </a:solidFill>
                <a:latin typeface="Calibri"/>
                <a:cs typeface="Calibri"/>
              </a:rPr>
              <a:t>.</a:t>
            </a:r>
            <a:endParaRPr lang="hr-HR" sz="4000" b="1" dirty="0">
              <a:solidFill>
                <a:srgbClr val="A63121"/>
              </a:solidFill>
              <a:latin typeface="Calibri"/>
              <a:cs typeface="Calibri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800600" y="2895600"/>
            <a:ext cx="5334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31337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533400"/>
            <a:ext cx="1082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4400">
                <a:solidFill>
                  <a:schemeClr val="accent1"/>
                </a:solidFill>
                <a:latin typeface="Calibri"/>
                <a:cs typeface="Calibri"/>
              </a:rPr>
              <a:t>Tko se može kandidirati za vijećnika/vijećnicu DGV?</a:t>
            </a:r>
            <a:endParaRPr lang="en-US" sz="440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2819400"/>
            <a:ext cx="8305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4400">
                <a:latin typeface="Calibri"/>
                <a:cs typeface="Calibri"/>
              </a:rPr>
              <a:t>Kandidirati se može </a:t>
            </a:r>
          </a:p>
          <a:p>
            <a:pPr algn="ctr"/>
            <a:r>
              <a:rPr lang="ta-IN" sz="4400">
                <a:latin typeface="Calibri"/>
                <a:cs typeface="Calibri"/>
              </a:rPr>
              <a:t>svaki učenik 6. ili 7. razreda koji to želi </a:t>
            </a:r>
          </a:p>
          <a:p>
            <a:pPr algn="ctr"/>
            <a:r>
              <a:rPr lang="ta-IN" sz="4400">
                <a:latin typeface="Calibri"/>
                <a:cs typeface="Calibri"/>
              </a:rPr>
              <a:t>i koji je uzornog vladanja</a:t>
            </a:r>
          </a:p>
        </p:txBody>
      </p:sp>
    </p:spTree>
    <p:extLst>
      <p:ext uri="{BB962C8B-B14F-4D97-AF65-F5344CB8AC3E}">
        <p14:creationId xmlns="" xmlns:p14="http://schemas.microsoft.com/office/powerpoint/2010/main" val="1041027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li prijatelji 16 x 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6" id="{CDF1CE40-D12A-4BBA-8E29-FD301E3A737A}" vid="{E44D8D76-07A2-4151-9426-1A858C999D66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20201C-A8DD-4CC4-91AD-21A90B9FED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CA48A19-A147-4EA0-8120-5A930CEEB18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1F4DD25-C1C2-46B3-AB30-3E0E2E23E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573</Words>
  <Application>Microsoft Macintosh PowerPoint</Application>
  <PresentationFormat>Custom</PresentationFormat>
  <Paragraphs>92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Mali prijatelji 16 x 9</vt:lpstr>
      <vt:lpstr>Dječje gradsko vijeće Grada Našica</vt:lpstr>
      <vt:lpstr>Slide 2</vt:lpstr>
      <vt:lpstr>Ciljevi DGV</vt:lpstr>
      <vt:lpstr>Aktivnosti DGV</vt:lpstr>
      <vt:lpstr>Slide 5</vt:lpstr>
      <vt:lpstr>Slide 6</vt:lpstr>
      <vt:lpstr>Slide 7</vt:lpstr>
      <vt:lpstr>Slide 8</vt:lpstr>
      <vt:lpstr>Slide 9</vt:lpstr>
      <vt:lpstr>Slide 10</vt:lpstr>
      <vt:lpstr>Slide 11</vt:lpstr>
      <vt:lpstr>Predizborna kampanja traje</vt:lpstr>
      <vt:lpstr>Izborne jedinice i biračka mjesta</vt:lpstr>
      <vt:lpstr>Slide 14</vt:lpstr>
      <vt:lpstr>Slide 15</vt:lpstr>
      <vt:lpstr>Zadaci Izbornog povjerenstva</vt:lpstr>
      <vt:lpstr>Slide 17</vt:lpstr>
      <vt:lpstr>Slide 18</vt:lpstr>
      <vt:lpstr>Slide 19</vt:lpstr>
      <vt:lpstr>Slide 20</vt:lpstr>
      <vt:lpstr>Konstituirajuća sjednica DGV</vt:lpstr>
      <vt:lpstr>Slide 22</vt:lpstr>
      <vt:lpstr>IZBORI  ZA  DJEČJE GRADSKO VIJEĆE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2013-07-31T14:55:39Z</dcterms:created>
  <dcterms:modified xsi:type="dcterms:W3CDTF">2016-11-10T08:58:56Z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