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9" r:id="rId3"/>
    <p:sldId id="261" r:id="rId4"/>
    <p:sldId id="260" r:id="rId5"/>
    <p:sldId id="263" r:id="rId6"/>
    <p:sldId id="273" r:id="rId7"/>
    <p:sldId id="274" r:id="rId8"/>
    <p:sldId id="27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5" r:id="rId18"/>
    <p:sldId id="277" r:id="rId19"/>
    <p:sldId id="278" r:id="rId20"/>
    <p:sldId id="279" r:id="rId21"/>
    <p:sldId id="280" r:id="rId22"/>
    <p:sldId id="281" r:id="rId23"/>
    <p:sldId id="285" r:id="rId24"/>
    <p:sldId id="282" r:id="rId25"/>
    <p:sldId id="283" r:id="rId26"/>
    <p:sldId id="284" r:id="rId27"/>
    <p:sldId id="288" r:id="rId28"/>
    <p:sldId id="286" r:id="rId29"/>
    <p:sldId id="287" r:id="rId30"/>
    <p:sldId id="289" r:id="rId31"/>
    <p:sldId id="290" r:id="rId32"/>
    <p:sldId id="292" r:id="rId3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51271D-ABD8-4413-B215-470DFAEC382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3B57B-52F7-4B1B-801F-160067B36753}" type="datetimeFigureOut">
              <a:rPr lang="hr-HR" smtClean="0"/>
              <a:pPr/>
              <a:t>17.3.2014.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E5B8A-8021-432C-8B74-99E762EFAAC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CEB7A-CB1D-4854-A944-912E46FF790F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r-HR" smtClean="0"/>
              <a:t>Ako nije steklo prijatelje, obratite se učiteljici, razgovor ohrabrenja može pomoći</a:t>
            </a: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r-HR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r-HR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</p:grpSp>
      <p:sp>
        <p:nvSpPr>
          <p:cNvPr id="5023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5023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B2182C-B22C-4BF8-A9BA-6E5AB98308E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6190D-5123-4B22-BBBF-25372FDCDCC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A9E4-FABA-4B4E-A198-9A77BFE884D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FE56D-003F-4984-9EE3-EE5C76D6572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44A57-0085-481A-8CEA-FBE64C9B71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51F5E-CD15-43C4-8114-96F90E523F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F3726-7DE8-4729-B713-8ED00271E83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2997D-BF33-4A49-B223-A08F1BB1D8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7AA72-C338-4C2C-B48D-00860FB61F5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6F355-03AF-4985-B254-17B5D3E87E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18DF8-72BD-4774-BD85-E4E60224E9B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916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r-HR"/>
                    </a:p>
                  </p:txBody>
                </p:sp>
                <p:sp>
                  <p:nvSpPr>
                    <p:cNvPr id="4916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hr-HR"/>
                    </a:p>
                  </p:txBody>
                </p:sp>
              </p:grpSp>
              <p:sp>
                <p:nvSpPr>
                  <p:cNvPr id="4916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49165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49166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49167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4916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  <p:sp>
                <p:nvSpPr>
                  <p:cNvPr id="4916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hr-HR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919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19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20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20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20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20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20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20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20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  <p:sp>
          <p:nvSpPr>
            <p:cNvPr id="4920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4920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sr-Latn-CS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921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921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921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DC5F59D8-454D-40A2-8AA3-9671D31F8C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6096000" cy="1752600"/>
          </a:xfrm>
        </p:spPr>
        <p:txBody>
          <a:bodyPr/>
          <a:lstStyle/>
          <a:p>
            <a:pPr eaLnBrk="1" hangingPunct="1"/>
            <a:r>
              <a:rPr lang="hr-HR" i="1" dirty="0" smtClean="0">
                <a:latin typeface="Comic Sans MS" pitchFamily="66" charset="0"/>
              </a:rPr>
              <a:t>Škola je počela - </a:t>
            </a:r>
            <a:br>
              <a:rPr lang="hr-HR" i="1" dirty="0" smtClean="0">
                <a:latin typeface="Comic Sans MS" pitchFamily="66" charset="0"/>
              </a:rPr>
            </a:br>
            <a:r>
              <a:rPr lang="hr-HR" i="1" dirty="0" smtClean="0">
                <a:latin typeface="Comic Sans MS" pitchFamily="66" charset="0"/>
              </a:rPr>
              <a:t>Kako motivirati učenika </a:t>
            </a:r>
            <a:br>
              <a:rPr lang="hr-HR" i="1" dirty="0" smtClean="0">
                <a:latin typeface="Comic Sans MS" pitchFamily="66" charset="0"/>
              </a:rPr>
            </a:br>
            <a:r>
              <a:rPr lang="hr-HR" i="1" dirty="0" smtClean="0">
                <a:latin typeface="Comic Sans MS" pitchFamily="66" charset="0"/>
              </a:rPr>
              <a:t>prvoga razreda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19400"/>
            <a:ext cx="6400800" cy="1752600"/>
          </a:xfrm>
        </p:spPr>
        <p:txBody>
          <a:bodyPr/>
          <a:lstStyle/>
          <a:p>
            <a:pPr eaLnBrk="1" hangingPunct="1"/>
            <a:r>
              <a:rPr lang="hr-HR" i="1" dirty="0" smtClean="0">
                <a:latin typeface="Comic Sans MS" pitchFamily="66" charset="0"/>
              </a:rPr>
              <a:t>OŠ Dore Pejačević, Našice</a:t>
            </a:r>
          </a:p>
          <a:p>
            <a:pPr eaLnBrk="1" hangingPunct="1"/>
            <a:r>
              <a:rPr lang="hr-HR" i="1" dirty="0" smtClean="0">
                <a:latin typeface="Comic Sans MS" pitchFamily="66" charset="0"/>
              </a:rPr>
              <a:t> Predavanje za roditelje,</a:t>
            </a:r>
          </a:p>
          <a:p>
            <a:pPr eaLnBrk="1" hangingPunct="1"/>
            <a:endParaRPr lang="hr-HR" i="1" dirty="0" smtClean="0">
              <a:latin typeface="Comic Sans MS" pitchFamily="66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419600" y="5257800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2400" dirty="0" smtClean="0">
                <a:latin typeface="Comic Sans MS" pitchFamily="66" charset="0"/>
              </a:rPr>
              <a:t>Lea Liović, pedagoginja</a:t>
            </a:r>
            <a:endParaRPr lang="hr-HR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dirty="0" smtClean="0">
                <a:latin typeface="Comic Sans MS" pitchFamily="66" charset="0"/>
              </a:rPr>
              <a:t>Pitajmo djecu s koliko bi željeli proći?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Koji će biti njihov odgovor? 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Mislim da ga ne moramo pogađati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Njihov odgovor je 5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Dakle djeca žele uspjeh – </a:t>
            </a:r>
            <a:r>
              <a:rPr lang="hr-HR" u="sng" dirty="0" smtClean="0">
                <a:latin typeface="Comic Sans MS" pitchFamily="66" charset="0"/>
              </a:rPr>
              <a:t>motivirana su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i="1" dirty="0" smtClean="0">
                <a:latin typeface="Comic Sans MS" pitchFamily="66" charset="0"/>
              </a:rPr>
              <a:t>Zašto djeca ne ostvaruju željeni uspjeh?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r-HR" sz="1400" dirty="0" smtClean="0"/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Često naša očekivanja ne prate dječju emotivno – kognitivnu zrelost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Nismo strpljivi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Nedosljedni smo u razvijanju dječjih radnih navika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Kažnjavamo, bilo riječima ili na drugi način njihove neuspjehe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dirty="0" smtClean="0">
                <a:latin typeface="Comic Sans MS" pitchFamily="66" charset="0"/>
              </a:rPr>
              <a:t>Kako ćemo podizati dječju motiviranost?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U školi primjerenim zahtjevima – diferencijacija </a:t>
            </a:r>
          </a:p>
          <a:p>
            <a:pPr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Oni su uvijek nešto viši od trenutnih mogućnosti, ali su ostvarivi.</a:t>
            </a:r>
          </a:p>
          <a:p>
            <a:pPr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Na taj način učimo djecu da je za uspjeh nužno uložiti </a:t>
            </a:r>
            <a:r>
              <a:rPr lang="hr-HR" u="sng" dirty="0" smtClean="0">
                <a:latin typeface="Comic Sans MS" pitchFamily="66" charset="0"/>
              </a:rPr>
              <a:t>malo veći trud </a:t>
            </a:r>
            <a:r>
              <a:rPr lang="hr-HR" dirty="0" smtClean="0">
                <a:latin typeface="Comic Sans MS" pitchFamily="66" charset="0"/>
              </a:rPr>
              <a:t>i </a:t>
            </a:r>
            <a:r>
              <a:rPr lang="hr-HR" u="sng" dirty="0" smtClean="0">
                <a:latin typeface="Comic Sans MS" pitchFamily="66" charset="0"/>
              </a:rPr>
              <a:t>intelektualni napor</a:t>
            </a:r>
          </a:p>
          <a:p>
            <a:pPr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Pružamo im pomoć da bi postigli uspjeh, a ne ostavljamo ih u uvjerenju da nešto ne mogu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i="1" dirty="0" smtClean="0">
                <a:latin typeface="Comic Sans MS" pitchFamily="66" charset="0"/>
              </a:rPr>
              <a:t>Kod kuće........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i="1" dirty="0" smtClean="0">
                <a:latin typeface="Comic Sans MS" pitchFamily="66" charset="0"/>
              </a:rPr>
              <a:t>Razgovaramo </a:t>
            </a:r>
            <a:r>
              <a:rPr lang="hr-HR" i="1" u="sng" dirty="0" smtClean="0">
                <a:latin typeface="Comic Sans MS" pitchFamily="66" charset="0"/>
              </a:rPr>
              <a:t>o školi u pozitivnom ozračju</a:t>
            </a:r>
          </a:p>
          <a:p>
            <a:pPr eaLnBrk="1" hangingPunct="1"/>
            <a:r>
              <a:rPr lang="hr-HR" i="1" dirty="0" smtClean="0">
                <a:latin typeface="Comic Sans MS" pitchFamily="66" charset="0"/>
              </a:rPr>
              <a:t>Radujemo se njihovom uspjehu!!</a:t>
            </a:r>
          </a:p>
          <a:p>
            <a:pPr eaLnBrk="1" hangingPunct="1"/>
            <a:r>
              <a:rPr lang="hr-HR" i="1" dirty="0" smtClean="0">
                <a:latin typeface="Comic Sans MS" pitchFamily="66" charset="0"/>
              </a:rPr>
              <a:t>Govorimo o zadaći, uratku, a ne o dječjim sposobnostima</a:t>
            </a:r>
          </a:p>
          <a:p>
            <a:pPr eaLnBrk="1" hangingPunct="1">
              <a:buFontTx/>
              <a:buNone/>
            </a:pPr>
            <a:r>
              <a:rPr lang="hr-HR" i="1" dirty="0" smtClean="0">
                <a:latin typeface="Comic Sans MS" pitchFamily="66" charset="0"/>
              </a:rPr>
              <a:t>“ Sviđa mi se kako si ovo obojio-la “</a:t>
            </a:r>
          </a:p>
          <a:p>
            <a:pPr eaLnBrk="1" hangingPunct="1">
              <a:buFontTx/>
              <a:buNone/>
            </a:pPr>
            <a:r>
              <a:rPr lang="hr-HR" i="1" dirty="0" smtClean="0">
                <a:latin typeface="Comic Sans MS" pitchFamily="66" charset="0"/>
              </a:rPr>
              <a:t>“ Lijepo si pročitao- la  ovu pjesmicu”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i="1" dirty="0" smtClean="0"/>
              <a:t>........Kod kuće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533400"/>
            <a:ext cx="7386638" cy="4648201"/>
          </a:xfrm>
        </p:spPr>
        <p:txBody>
          <a:bodyPr/>
          <a:lstStyle/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Ne dramatiziramo svaku ocjenu koja nije pet – ne uči se za ocjenu, nego za znanje...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Npr.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Super si ovo napravio...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Sada ćemo malo uvježbati još ove zadatke koje nisi najuspješnije riješio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Potičite ih da odmah poslije nastave ponove ono što su radili u školi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r-HR" dirty="0" smtClean="0">
                <a:latin typeface="Comic Sans MS" pitchFamily="66" charset="0"/>
              </a:rPr>
              <a:t>Još i ovo!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800" dirty="0" smtClean="0">
                <a:latin typeface="Comic Sans MS" pitchFamily="66" charset="0"/>
              </a:rPr>
              <a:t>Prelistajte zajedno njihove knjige i bilježnice i pričajte o onome o čemu su razgovarali u školi</a:t>
            </a:r>
          </a:p>
          <a:p>
            <a:pPr eaLnBrk="1" hangingPunct="1"/>
            <a:r>
              <a:rPr lang="hr-HR" sz="2800" dirty="0" smtClean="0">
                <a:latin typeface="Comic Sans MS" pitchFamily="66" charset="0"/>
              </a:rPr>
              <a:t>Tako uče bez opterećenja, neformalno, u ugodnom razgovoru, a ipak uče</a:t>
            </a:r>
          </a:p>
          <a:p>
            <a:pPr eaLnBrk="1" hangingPunct="1"/>
            <a:r>
              <a:rPr lang="hr-HR" sz="2800" dirty="0" smtClean="0">
                <a:latin typeface="Comic Sans MS" pitchFamily="66" charset="0"/>
              </a:rPr>
              <a:t>Zapamtite – neposredno poslije učenja zaboravljanje je najveće</a:t>
            </a:r>
          </a:p>
          <a:p>
            <a:pPr eaLnBrk="1" hangingPunct="1"/>
            <a:r>
              <a:rPr lang="hr-HR" sz="2800" dirty="0" smtClean="0">
                <a:latin typeface="Comic Sans MS" pitchFamily="66" charset="0"/>
              </a:rPr>
              <a:t>Na ovaj način sprječavamo zaboravljanje i učimo ih redovitosti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>Ostavite im vremena za igru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524001"/>
            <a:ext cx="7386638" cy="4267199"/>
          </a:xfrm>
        </p:spPr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>Pomozite im u čitanju lektire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Razgovarajte o pročitanom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Uživljavajte se zajedno s njima u uloge likova iz priča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Učite ih da rade redovito, svaki dan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dirty="0" smtClean="0">
                <a:latin typeface="Comic Sans MS" pitchFamily="66" charset="0"/>
              </a:rPr>
              <a:t>Kako se mi onda moramo ponašati?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447801"/>
            <a:ext cx="7386638" cy="4800599"/>
          </a:xfrm>
        </p:spPr>
        <p:txBody>
          <a:bodyPr/>
          <a:lstStyle/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Surađujte s učiteljicom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Uspostavimo odnos povjerenja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Učiti ih da se na ostvarenju ciljeva </a:t>
            </a:r>
            <a:r>
              <a:rPr lang="hr-HR" u="sng" dirty="0" smtClean="0">
                <a:latin typeface="Comic Sans MS" pitchFamily="66" charset="0"/>
              </a:rPr>
              <a:t>pojavljuju prepreke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Prepreke treba svladavati, a ne od njih odustajati, ignorirati ih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Za to je potrebno uložiti napor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hangingPunct="1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>
                <a:latin typeface="Comic Sans MS" pitchFamily="66" charset="0"/>
              </a:rPr>
              <a:t>Motivirajte vaše dijete za školski uspjeh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endParaRPr lang="hr-HR" sz="3600" b="1" dirty="0" smtClean="0"/>
          </a:p>
        </p:txBody>
      </p:sp>
      <p:pic>
        <p:nvPicPr>
          <p:cNvPr id="24579" name="Picture 4" descr="motivacija_za_ucenje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828800"/>
            <a:ext cx="2246387" cy="2971800"/>
          </a:xfrm>
          <a:noFill/>
        </p:spPr>
      </p:pic>
      <p:sp>
        <p:nvSpPr>
          <p:cNvPr id="2458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371600"/>
            <a:ext cx="5257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800" dirty="0" smtClean="0"/>
          </a:p>
          <a:p>
            <a:pPr eaLnBrk="1" hangingPunct="1">
              <a:lnSpc>
                <a:spcPct val="80000"/>
              </a:lnSpc>
            </a:pPr>
            <a:endParaRPr lang="hr-HR" sz="1800" dirty="0" smtClean="0"/>
          </a:p>
          <a:p>
            <a:pPr eaLnBrk="1" hangingPunct="1">
              <a:lnSpc>
                <a:spcPct val="80000"/>
              </a:lnSpc>
            </a:pPr>
            <a:r>
              <a:rPr lang="hr-HR" sz="2400" dirty="0" smtClean="0">
                <a:latin typeface="Comic Sans MS" pitchFamily="66" charset="0"/>
              </a:rPr>
              <a:t>Na školski uspjeh snažno utječe motivacija.</a:t>
            </a:r>
          </a:p>
          <a:p>
            <a:pPr eaLnBrk="1" hangingPunct="1">
              <a:lnSpc>
                <a:spcPct val="80000"/>
              </a:lnSpc>
            </a:pPr>
            <a:endParaRPr lang="hr-HR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12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Dijete koje iz bilo kojeg razloga nije motivirano neće se truditi pa tako ni postizati dobre rezultate. </a:t>
            </a:r>
          </a:p>
          <a:p>
            <a:pPr eaLnBrk="1" hangingPunct="1">
              <a:lnSpc>
                <a:spcPct val="80000"/>
              </a:lnSpc>
            </a:pPr>
            <a:endParaRPr lang="hr-HR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400" dirty="0" smtClean="0">
                <a:latin typeface="Comic Sans MS" pitchFamily="66" charset="0"/>
              </a:rPr>
              <a:t>Ako vaše dijete stalno postiže loš uspjeh ili manji od njegovih</a:t>
            </a:r>
            <a:r>
              <a:rPr lang="hr-HR" sz="2000" dirty="0" smtClean="0">
                <a:latin typeface="Comic Sans MS" pitchFamily="66" charset="0"/>
              </a:rPr>
              <a:t> </a:t>
            </a:r>
            <a:r>
              <a:rPr lang="hr-HR" sz="2400" dirty="0" smtClean="0">
                <a:latin typeface="Comic Sans MS" pitchFamily="66" charset="0"/>
              </a:rPr>
              <a:t>mogućnosti, potražite savjet stručnjaka, jer je </a:t>
            </a:r>
            <a:r>
              <a:rPr lang="hr-HR" sz="2400" u="sng" dirty="0" smtClean="0">
                <a:latin typeface="Comic Sans MS" pitchFamily="66" charset="0"/>
              </a:rPr>
              <a:t>otkrivanje uzroka školskog neuspjeha prvi korak u njegovu otklanjaju.</a:t>
            </a:r>
            <a:r>
              <a:rPr lang="hr-HR" sz="2400" dirty="0" smtClean="0">
                <a:latin typeface="Comic Sans MS" pitchFamily="66" charset="0"/>
              </a:rPr>
              <a:t/>
            </a:r>
            <a:br>
              <a:rPr lang="hr-HR" sz="2400" dirty="0" smtClean="0">
                <a:latin typeface="Comic Sans MS" pitchFamily="66" charset="0"/>
              </a:rPr>
            </a:br>
            <a:r>
              <a:rPr lang="hr-HR" sz="2400" dirty="0" smtClean="0">
                <a:latin typeface="Comic Sans MS" pitchFamily="66" charset="0"/>
              </a:rPr>
              <a:t> 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1200" dirty="0" smtClean="0"/>
              <a:t/>
            </a:r>
            <a:br>
              <a:rPr lang="hr-HR" sz="1200" dirty="0" smtClean="0"/>
            </a:br>
            <a:endParaRPr lang="hr-HR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dirty="0" smtClean="0">
                <a:latin typeface="Comic Sans MS" pitchFamily="66" charset="0"/>
              </a:rPr>
              <a:t>Obratite pažnju na svoja očekivanja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hr-HR" sz="1200" dirty="0" smtClean="0"/>
          </a:p>
          <a:p>
            <a:pPr eaLnBrk="1" hangingPunct="1">
              <a:lnSpc>
                <a:spcPct val="90000"/>
              </a:lnSpc>
            </a:pPr>
            <a:r>
              <a:rPr lang="hr-HR" sz="2800" dirty="0" smtClean="0">
                <a:latin typeface="Comic Sans MS" pitchFamily="66" charset="0"/>
              </a:rPr>
              <a:t>Obratite pažnju na vlastita očekivanja. Ako su visoka i ako mnogo polažete na školski uspjeh, dijete je pod većim pritiskom </a:t>
            </a:r>
          </a:p>
          <a:p>
            <a:pPr eaLnBrk="1" hangingPunct="1">
              <a:lnSpc>
                <a:spcPct val="90000"/>
              </a:lnSpc>
            </a:pPr>
            <a:r>
              <a:rPr lang="hr-HR" sz="2800" dirty="0" smtClean="0">
                <a:latin typeface="Comic Sans MS" pitchFamily="66" charset="0"/>
              </a:rPr>
              <a:t>Nastojite ohrabriti i pohvaliti ga čak i za male uspjehe. </a:t>
            </a:r>
            <a:r>
              <a:rPr lang="hr-HR" sz="2800" u="sng" dirty="0" smtClean="0">
                <a:latin typeface="Comic Sans MS" pitchFamily="66" charset="0"/>
              </a:rPr>
              <a:t>Dajte djetetu povratne informacije o uspjehu, odnosno naglasite u čemu je bolje. To jača motivaciju, osjećaj kompetencije i potrebu za postignućem.</a:t>
            </a:r>
            <a:r>
              <a:rPr lang="hr-HR" sz="2800" dirty="0" smtClean="0">
                <a:latin typeface="Comic Sans MS" pitchFamily="66" charset="0"/>
              </a:rPr>
              <a:t/>
            </a:r>
            <a:br>
              <a:rPr lang="hr-HR" sz="2800" dirty="0" smtClean="0">
                <a:latin typeface="Comic Sans MS" pitchFamily="66" charset="0"/>
              </a:rPr>
            </a:b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i="1" dirty="0" smtClean="0">
                <a:latin typeface="Comic Sans MS" pitchFamily="66" charset="0"/>
              </a:rPr>
              <a:t>Što je </a:t>
            </a:r>
            <a:r>
              <a:rPr lang="hr-HR" b="1" i="1" dirty="0" smtClean="0">
                <a:latin typeface="Comic Sans MS" pitchFamily="66" charset="0"/>
              </a:rPr>
              <a:t>motivacija</a:t>
            </a:r>
            <a:r>
              <a:rPr lang="hr-HR" i="1" dirty="0" smtClean="0">
                <a:latin typeface="Comic Sans MS" pitchFamily="66" charset="0"/>
              </a:rPr>
              <a:t>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64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3600" dirty="0" smtClean="0">
                <a:latin typeface="Comic Sans MS" pitchFamily="66" charset="0"/>
              </a:rPr>
              <a:t>To su pobude koje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3600" dirty="0" smtClean="0">
                <a:latin typeface="Comic Sans MS" pitchFamily="66" charset="0"/>
              </a:rPr>
              <a:t>čovjekovo djelovanje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3600" dirty="0" smtClean="0">
                <a:latin typeface="Comic Sans MS" pitchFamily="66" charset="0"/>
              </a:rPr>
              <a:t>usmjeravaju prema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sz="3600" dirty="0" smtClean="0">
                <a:latin typeface="Comic Sans MS" pitchFamily="66" charset="0"/>
              </a:rPr>
              <a:t>nekom cilju.</a:t>
            </a:r>
          </a:p>
          <a:p>
            <a:pPr eaLnBrk="1" hangingPunct="1">
              <a:lnSpc>
                <a:spcPct val="90000"/>
              </a:lnSpc>
            </a:pPr>
            <a:r>
              <a:rPr lang="hr-HR" sz="3600" dirty="0" smtClean="0">
                <a:latin typeface="Arial Black" pitchFamily="34" charset="0"/>
              </a:rPr>
              <a:t>One određuju intenzitet tog djelovanja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05000"/>
            <a:ext cx="35052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4000" b="1" dirty="0" smtClean="0">
                <a:latin typeface="Candara" pitchFamily="34" charset="0"/>
              </a:rPr>
              <a:t>To je ono što te tjera da počneš...</a:t>
            </a:r>
          </a:p>
          <a:p>
            <a:pPr eaLnBrk="1" hangingPunct="1">
              <a:lnSpc>
                <a:spcPct val="90000"/>
              </a:lnSpc>
            </a:pPr>
            <a:r>
              <a:rPr lang="hr-HR" sz="4000" b="1" dirty="0" smtClean="0">
                <a:latin typeface="Candara" pitchFamily="34" charset="0"/>
              </a:rPr>
              <a:t>npr. učiti...</a:t>
            </a:r>
            <a:endParaRPr lang="hr-HR" sz="3200" dirty="0" smtClean="0">
              <a:latin typeface="Candar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4000" b="1" i="1" u="sng" dirty="0" smtClean="0">
                <a:latin typeface="Calibri Light" pitchFamily="34" charset="0"/>
              </a:rPr>
              <a:t>Navika</a:t>
            </a:r>
            <a:r>
              <a:rPr lang="hr-HR" sz="4000" b="1" dirty="0" smtClean="0">
                <a:latin typeface="Calibri Light" pitchFamily="34" charset="0"/>
              </a:rPr>
              <a:t> je ono što te tjera da nastaviš</a:t>
            </a:r>
          </a:p>
          <a:p>
            <a:pPr eaLnBrk="1" hangingPunct="1">
              <a:lnSpc>
                <a:spcPct val="90000"/>
              </a:lnSpc>
            </a:pPr>
            <a:endParaRPr lang="hr-H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762000"/>
            <a:ext cx="7386638" cy="5410200"/>
          </a:xfrm>
        </p:spPr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>Fizičko kažnjavanje i vikanje izazivaju strah i mogu potaknuti traumu. 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Djeca žive u stalnom strahu od budućeg neuspjeha i ponovnih batina.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 Batine ne govore ništa osim toga da nisu vrijedna, da je u redu tući druge ljude i da je nasilje prihvatljivo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i="1" dirty="0" smtClean="0">
                <a:latin typeface="Comic Sans MS" pitchFamily="66" charset="0"/>
              </a:rPr>
              <a:t>Umjesto zaključka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>Mi smo tu da im pokažemo koliko su dobri i vrijedni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Mi smo tu da im pomognemo da rastu i razvijaju se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Mi smo tu da otkrivamo i potičemo njihove talente, razvijamo njihove radne navike i pozitivne odnose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>Ali ne zaboravimo!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371601"/>
            <a:ext cx="7386638" cy="4571999"/>
          </a:xfrm>
        </p:spPr>
        <p:txBody>
          <a:bodyPr/>
          <a:lstStyle/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Mi možemo puno i pokvariti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Zato i pričamo danas o ovome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Budimo svjesni svojih pogrešaka, nedosljednosti i propusta</a:t>
            </a:r>
          </a:p>
          <a:p>
            <a:pPr eaLnBrk="1" hangingPunct="1"/>
            <a:r>
              <a:rPr lang="hr-HR" sz="4000" dirty="0" smtClean="0">
                <a:latin typeface="Comic Sans MS" pitchFamily="66" charset="0"/>
              </a:rPr>
              <a:t>Ne optužujmo zbog toga svoju nevinu i nedužnu djecu!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i="1" dirty="0" smtClean="0">
                <a:latin typeface="Comic Sans MS" pitchFamily="66" charset="0"/>
              </a:rPr>
              <a:t>Razgovarajte</a:t>
            </a:r>
            <a:r>
              <a:rPr lang="hr-HR" dirty="0" smtClean="0">
                <a:latin typeface="Comic Sans MS" pitchFamily="66" charset="0"/>
              </a:rPr>
              <a:t>!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mtClean="0"/>
              <a:t>   </a:t>
            </a:r>
          </a:p>
        </p:txBody>
      </p:sp>
      <p:pic>
        <p:nvPicPr>
          <p:cNvPr id="14341" name="Picture 5" descr="slika_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057400"/>
            <a:ext cx="5860473" cy="27432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Comic Sans MS" pitchFamily="66" charset="0"/>
              </a:rPr>
              <a:t>Slušajte</a:t>
            </a:r>
            <a:r>
              <a:rPr lang="hr-HR" dirty="0" smtClean="0">
                <a:latin typeface="Comic Sans MS" pitchFamily="66" charset="0"/>
              </a:rPr>
              <a:t> dijete pažljivo i s razumijevanjem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4" name="Picture 5" descr="srob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57399"/>
            <a:ext cx="3581400" cy="386679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Comic Sans MS" pitchFamily="66" charset="0"/>
              </a:rPr>
              <a:t>Ne odobravajte</a:t>
            </a:r>
            <a:r>
              <a:rPr lang="hr-HR" dirty="0" smtClean="0">
                <a:latin typeface="Tahoma" pitchFamily="34" charset="0"/>
              </a:rPr>
              <a:t>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Clr>
                <a:schemeClr val="tx1"/>
              </a:buClr>
            </a:pPr>
            <a:r>
              <a:rPr lang="hr-HR" dirty="0" smtClean="0">
                <a:latin typeface="Comic Sans MS" pitchFamily="66" charset="0"/>
              </a:rPr>
              <a:t>Agresivnost </a:t>
            </a:r>
          </a:p>
          <a:p>
            <a:pPr algn="ctr"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Svadljivost</a:t>
            </a:r>
          </a:p>
          <a:p>
            <a:pPr algn="ctr"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Podrugivanja</a:t>
            </a:r>
          </a:p>
          <a:p>
            <a:pPr algn="ctr"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Ne pridržavanje dogovora</a:t>
            </a:r>
          </a:p>
          <a:p>
            <a:pPr algn="ctr"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Lažljivost</a:t>
            </a:r>
          </a:p>
          <a:p>
            <a:pPr eaLnBrk="1" hangingPunct="1">
              <a:lnSpc>
                <a:spcPct val="90000"/>
              </a:lnSpc>
            </a:pPr>
            <a:endParaRPr lang="hr-HR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dirty="0" smtClean="0">
                <a:latin typeface="Comic Sans MS" pitchFamily="66" charset="0"/>
              </a:rPr>
              <a:t>	 </a:t>
            </a:r>
            <a:r>
              <a:rPr lang="hr-HR" b="1" dirty="0" smtClean="0">
                <a:latin typeface="Comic Sans MS" pitchFamily="66" charset="0"/>
              </a:rPr>
              <a:t>To dovodi do neomiljenosti i izoliranosti od vršnjaka!!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Comic Sans MS" pitchFamily="66" charset="0"/>
              </a:rPr>
              <a:t>Važnost čitanja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hr-HR" b="1" dirty="0" smtClean="0">
                <a:latin typeface="Comic Sans MS" pitchFamily="66" charset="0"/>
              </a:rPr>
              <a:t>Učenje čitanja je trajan proces</a:t>
            </a:r>
            <a:r>
              <a:rPr lang="hr-HR" dirty="0" smtClean="0">
                <a:latin typeface="Comic Sans MS" pitchFamily="66" charset="0"/>
              </a:rPr>
              <a:t> – vještina čitanja se treba stalno usavršavati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Čitanje je usko povezano s pisanjem, govorenjem i slušanjem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Čitanje je integralni dio svih predmeta u nastavnom planu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ahoma" pitchFamily="34" charset="0"/>
              </a:rPr>
              <a:t>Pisanje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1143001"/>
            <a:ext cx="7386638" cy="28955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dirty="0" smtClean="0">
                <a:solidFill>
                  <a:srgbClr val="333333"/>
                </a:solidFill>
                <a:latin typeface="Comic Sans MS" pitchFamily="66" charset="0"/>
              </a:rPr>
              <a:t>M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etoda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početnog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učenj</a:t>
            </a:r>
            <a:r>
              <a:rPr lang="hr-HR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a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pisanja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kroz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igru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,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pokret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,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crte</a:t>
            </a:r>
            <a:r>
              <a:rPr lang="hr-HR" dirty="0" smtClean="0">
                <a:solidFill>
                  <a:srgbClr val="333333"/>
                </a:solidFill>
                <a:latin typeface="Comic Sans MS" pitchFamily="66" charset="0"/>
              </a:rPr>
              <a:t>ž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,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ritam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i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glazbu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. </a:t>
            </a:r>
            <a:endParaRPr lang="hr-HR" dirty="0" smtClean="0">
              <a:solidFill>
                <a:srgbClr val="333333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Ova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metoda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integrira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cijelo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tijelo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u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razvoju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koordinacije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dječjih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ruku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i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prstiju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. </a:t>
            </a:r>
            <a:endParaRPr lang="hr-HR" dirty="0" smtClean="0">
              <a:solidFill>
                <a:srgbClr val="333333"/>
              </a:solidFill>
              <a:latin typeface="Comic Sans MS" pitchFamily="66" charset="0"/>
            </a:endParaRPr>
          </a:p>
          <a:p>
            <a:endParaRPr lang="hr-HR" dirty="0"/>
          </a:p>
        </p:txBody>
      </p:sp>
      <p:pic>
        <p:nvPicPr>
          <p:cNvPr id="4" name="Picture 6" descr="djak-prv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657600"/>
            <a:ext cx="3276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Uz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maštovito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crtanje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,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glazbu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,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pjesmice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,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ritmove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i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igre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djeca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predškolske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i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rane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školske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dobi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oblikuju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sheme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predpisanja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i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početne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vještine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pisanja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.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Uče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koordinirati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tijelo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,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oči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,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ruke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i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dvije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moždane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hemisfere</a:t>
            </a:r>
            <a:r>
              <a:rPr lang="en-GB" dirty="0" smtClean="0">
                <a:solidFill>
                  <a:srgbClr val="333333"/>
                </a:solidFill>
                <a:latin typeface="Comic Sans MS" pitchFamily="66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Znajte.....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>Ključna je podrška koju pružamo djeci 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Iskazujte jasna i pozitivna očekivanja koja imate na njegovo učenje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Pružajte mu priliku da smisleno sudjeluje u životu svoje obitelji i svog razreda</a:t>
            </a:r>
            <a:endParaRPr lang="en-GB" dirty="0" smtClean="0">
              <a:latin typeface="Comic Sans MS" pitchFamily="66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i="1" dirty="0" smtClean="0">
                <a:latin typeface="Comic Sans MS" pitchFamily="66" charset="0"/>
              </a:rPr>
              <a:t>MOTIVACIJA JE......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598613"/>
            <a:ext cx="7115175" cy="44973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dirty="0" smtClean="0"/>
          </a:p>
          <a:p>
            <a:pPr algn="ctr" eaLnBrk="1" hangingPunct="1"/>
            <a:r>
              <a:rPr lang="hr-HR" sz="5400" b="1" dirty="0" smtClean="0">
                <a:latin typeface="Comic Sans MS" pitchFamily="66" charset="0"/>
              </a:rPr>
              <a:t>POKRETAČKA SNAGA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Comic Sans MS" pitchFamily="66" charset="0"/>
              </a:rPr>
              <a:t>Uvažavajte njihove primjedbe!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>Naučite gledati stvari očima djeteta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Ne zanemarujte njegove primjedbe – to </a:t>
            </a:r>
            <a:r>
              <a:rPr lang="hr-HR" u="sng" dirty="0" smtClean="0">
                <a:latin typeface="Comic Sans MS" pitchFamily="66" charset="0"/>
              </a:rPr>
              <a:t>nisu sitnice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Prihvaćajući njegove osjećaje dajemo mu do znanja da i njega prihvaćamo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Učimo ga empatiji – važnoj vještini emocionalne inteligencije</a:t>
            </a:r>
            <a:endParaRPr lang="en-GB" dirty="0" smtClean="0">
              <a:latin typeface="Comic Sans MS" pitchFamily="66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Comic Sans MS" pitchFamily="66" charset="0"/>
              </a:rPr>
              <a:t>Uključite se...vrata škole su Vam uvijek otvorena!</a:t>
            </a:r>
            <a:endParaRPr lang="hr-HR" i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1447800"/>
            <a:ext cx="7386638" cy="51815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U što više odjelnih aktivnosti – pomagači u nastavi, izleti, razredne proslave, uređenje i opremanje učionice</a:t>
            </a:r>
          </a:p>
          <a:p>
            <a:pPr eaLnBrk="1" hangingPunct="1">
              <a:lnSpc>
                <a:spcPct val="90000"/>
              </a:lnSpc>
            </a:pPr>
            <a:r>
              <a:rPr lang="hr-HR" b="1" dirty="0" smtClean="0">
                <a:latin typeface="Comic Sans MS" pitchFamily="66" charset="0"/>
              </a:rPr>
              <a:t>Interesirajte se za uspjeh svoga djeteta</a:t>
            </a:r>
          </a:p>
          <a:p>
            <a:pPr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Neizostavno dođite na roditeljske sastanke, jer to njima puno znači !!!</a:t>
            </a:r>
          </a:p>
          <a:p>
            <a:pPr eaLnBrk="1" hangingPunct="1">
              <a:lnSpc>
                <a:spcPct val="90000"/>
              </a:lnSpc>
            </a:pPr>
            <a:r>
              <a:rPr lang="hr-HR" b="1" dirty="0" smtClean="0">
                <a:latin typeface="Comic Sans MS" pitchFamily="66" charset="0"/>
              </a:rPr>
              <a:t>Hvalite njegove pokušaje</a:t>
            </a:r>
          </a:p>
          <a:p>
            <a:pPr eaLnBrk="1" hangingPunct="1">
              <a:lnSpc>
                <a:spcPct val="90000"/>
              </a:lnSpc>
            </a:pPr>
            <a:r>
              <a:rPr lang="hr-HR" dirty="0" smtClean="0">
                <a:latin typeface="Comic Sans MS" pitchFamily="66" charset="0"/>
              </a:rPr>
              <a:t>Navikavajte ga na poštivanje pravila i dogovora</a:t>
            </a:r>
            <a:endParaRPr lang="en-GB" dirty="0" smtClean="0">
              <a:latin typeface="Comic Sans MS" pitchFamily="66" charset="0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hva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5638800" cy="393382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Uvod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976438"/>
            <a:ext cx="7386638" cy="4119562"/>
          </a:xfrm>
        </p:spPr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>Istraživanja provedena u 9 zemalja pokazuju da učitelji smatraju </a:t>
            </a:r>
            <a:r>
              <a:rPr lang="hr-HR" b="1" i="1" dirty="0" smtClean="0">
                <a:latin typeface="Comic Sans MS" pitchFamily="66" charset="0"/>
              </a:rPr>
              <a:t>motivaciju za učenje </a:t>
            </a:r>
            <a:r>
              <a:rPr lang="hr-HR" dirty="0" smtClean="0">
                <a:latin typeface="Comic Sans MS" pitchFamily="66" charset="0"/>
              </a:rPr>
              <a:t>jednim od svojih najvećih problema</a:t>
            </a:r>
          </a:p>
          <a:p>
            <a:pPr eaLnBrk="1" hangingPunct="1">
              <a:buFontTx/>
              <a:buNone/>
            </a:pPr>
            <a:endParaRPr lang="hr-HR" sz="1600" dirty="0" smtClean="0">
              <a:latin typeface="Comic Sans MS" pitchFamily="66" charset="0"/>
            </a:endParaRP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Oni su najviše zabrinuti zbog </a:t>
            </a:r>
            <a:r>
              <a:rPr lang="hr-HR" b="1" i="1" dirty="0" smtClean="0">
                <a:latin typeface="Comic Sans MS" pitchFamily="66" charset="0"/>
              </a:rPr>
              <a:t>discipline</a:t>
            </a:r>
            <a:r>
              <a:rPr lang="hr-HR" dirty="0" smtClean="0">
                <a:latin typeface="Comic Sans MS" pitchFamily="66" charset="0"/>
              </a:rPr>
              <a:t> , a odmah nakon toga slijedi motivacija učenika za učenja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>Što potiče učenike na učenje?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Mnogobrojni su činitelji koji djeluju na ishod učenja 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To su naše potrebe, porivi, želje</a:t>
            </a:r>
          </a:p>
          <a:p>
            <a:pPr eaLnBrk="1" hangingPunct="1">
              <a:buFontTx/>
              <a:buNone/>
            </a:pPr>
            <a:endParaRPr lang="hr-HR" dirty="0" smtClean="0">
              <a:latin typeface="Comic Sans MS" pitchFamily="66" charset="0"/>
            </a:endParaRPr>
          </a:p>
          <a:p>
            <a:pPr eaLnBrk="1" hangingPunct="1"/>
            <a:r>
              <a:rPr lang="hr-HR" b="1" i="1" dirty="0" smtClean="0">
                <a:latin typeface="Comic Sans MS" pitchFamily="66" charset="0"/>
              </a:rPr>
              <a:t>Naše ponašanje potiče </a:t>
            </a:r>
            <a:r>
              <a:rPr lang="hr-HR" dirty="0" smtClean="0">
                <a:latin typeface="Comic Sans MS" pitchFamily="66" charset="0"/>
              </a:rPr>
              <a:t>djecu na učenje i to koliko će učenici naučiti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39762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Comic Sans MS" pitchFamily="66" charset="0"/>
              </a:rPr>
              <a:t>Koje su naše osnovne potrebe?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dirty="0" smtClean="0"/>
              <a:t>Poredane su u 5 razina – </a:t>
            </a:r>
            <a:r>
              <a:rPr lang="hr-HR" sz="2400" dirty="0" smtClean="0"/>
              <a:t>od osnovnih do ciljnih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 dirty="0" smtClean="0"/>
              <a:t>1. </a:t>
            </a:r>
            <a:r>
              <a:rPr lang="hr-HR" sz="2800" u="sng" dirty="0" smtClean="0">
                <a:latin typeface="Comic Sans MS" pitchFamily="66" charset="0"/>
              </a:rPr>
              <a:t>Biološke potrebe </a:t>
            </a:r>
            <a:r>
              <a:rPr lang="hr-HR" sz="2800" dirty="0" smtClean="0">
                <a:latin typeface="Comic Sans MS" pitchFamily="66" charset="0"/>
              </a:rPr>
              <a:t>– glad, žeđ – prvo moraju biti zadovoljene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 dirty="0" smtClean="0">
                <a:latin typeface="Comic Sans MS" pitchFamily="66" charset="0"/>
              </a:rPr>
              <a:t>2. </a:t>
            </a:r>
            <a:r>
              <a:rPr lang="hr-HR" sz="2800" u="sng" dirty="0" smtClean="0">
                <a:latin typeface="Comic Sans MS" pitchFamily="66" charset="0"/>
              </a:rPr>
              <a:t>Potrebe za sigurnošću </a:t>
            </a:r>
            <a:r>
              <a:rPr lang="hr-HR" sz="2800" dirty="0" smtClean="0">
                <a:latin typeface="Comic Sans MS" pitchFamily="66" charset="0"/>
              </a:rPr>
              <a:t>– zdravljem, bezopasnom okolinom, poslom,…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 dirty="0" smtClean="0">
                <a:latin typeface="Comic Sans MS" pitchFamily="66" charset="0"/>
              </a:rPr>
              <a:t>3. </a:t>
            </a:r>
            <a:r>
              <a:rPr lang="hr-HR" sz="2800" u="sng" dirty="0" smtClean="0">
                <a:latin typeface="Comic Sans MS" pitchFamily="66" charset="0"/>
              </a:rPr>
              <a:t>Potrebe za pripadanjem </a:t>
            </a:r>
            <a:r>
              <a:rPr lang="hr-HR" sz="2800" dirty="0" smtClean="0">
                <a:latin typeface="Comic Sans MS" pitchFamily="66" charset="0"/>
              </a:rPr>
              <a:t>– ljubav, davanje i primanje iste, prijateljstvo, društvo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 dirty="0" smtClean="0">
                <a:latin typeface="Comic Sans MS" pitchFamily="66" charset="0"/>
              </a:rPr>
              <a:t>4. </a:t>
            </a:r>
            <a:r>
              <a:rPr lang="hr-HR" sz="2800" u="sng" dirty="0" smtClean="0">
                <a:latin typeface="Comic Sans MS" pitchFamily="66" charset="0"/>
              </a:rPr>
              <a:t>Potrebe za poštovanjem </a:t>
            </a:r>
            <a:r>
              <a:rPr lang="hr-HR" sz="2800" dirty="0" smtClean="0">
                <a:latin typeface="Comic Sans MS" pitchFamily="66" charset="0"/>
              </a:rPr>
              <a:t>– samopoštovanjem društvenim ugledom, prestižem, uspjehom u profesionalnom životu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800" dirty="0" smtClean="0">
                <a:latin typeface="Comic Sans MS" pitchFamily="66" charset="0"/>
              </a:rPr>
              <a:t>5. Na vrhu hijerarhije je potreba za samoostvarenjem, </a:t>
            </a:r>
            <a:r>
              <a:rPr lang="hr-HR" sz="2800" u="sng" dirty="0" smtClean="0">
                <a:latin typeface="Comic Sans MS" pitchFamily="66" charset="0"/>
              </a:rPr>
              <a:t>samoaktualizacijom</a:t>
            </a:r>
            <a:r>
              <a:rPr lang="hr-HR" sz="2800" dirty="0" smtClean="0">
                <a:latin typeface="Comic Sans MS" pitchFamily="66" charset="0"/>
              </a:rPr>
              <a:t>, samozadovoljstvom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Piramida Maslovljevih potreba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00200"/>
            <a:ext cx="8305800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Comic Sans MS" pitchFamily="66" charset="0"/>
              </a:rPr>
              <a:t/>
            </a:r>
            <a:br>
              <a:rPr lang="hr-HR" dirty="0" smtClean="0">
                <a:latin typeface="Comic Sans MS" pitchFamily="66" charset="0"/>
              </a:rPr>
            </a:br>
            <a:r>
              <a:rPr lang="hr-HR" dirty="0" smtClean="0">
                <a:latin typeface="Comic Sans MS" pitchFamily="66" charset="0"/>
              </a:rPr>
              <a:t>Koja je naša zajednička misija?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Da našoj djeci pokušamo omogućiti da se samoostvare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Da im nađemo područja u kojima su jaki i da ih u njima još više jačamo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Da ih učimo da iza svakog uspjeha stoji rad - </a:t>
            </a:r>
            <a:r>
              <a:rPr lang="hr-HR" i="1" dirty="0" smtClean="0">
                <a:latin typeface="Comic Sans MS" pitchFamily="66" charset="0"/>
              </a:rPr>
              <a:t>KLJUČNO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Da im budemo ponašajni uzor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10400" cy="1249362"/>
          </a:xfrm>
        </p:spPr>
        <p:txBody>
          <a:bodyPr/>
          <a:lstStyle/>
          <a:p>
            <a:pPr eaLnBrk="1" hangingPunct="1"/>
            <a:r>
              <a:rPr lang="hr-HR" sz="3600" dirty="0" smtClean="0">
                <a:latin typeface="Comic Sans MS" pitchFamily="66" charset="0"/>
              </a:rPr>
              <a:t>Kako se ponašaju potaknuti učenici?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r-HR" sz="1600" dirty="0" smtClean="0"/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Motivirani učenici upotrebljavaju više kognitivne procese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Pamte više</a:t>
            </a:r>
          </a:p>
          <a:p>
            <a:pPr eaLnBrk="1" hangingPunct="1"/>
            <a:r>
              <a:rPr lang="hr-HR" dirty="0" smtClean="0">
                <a:latin typeface="Comic Sans MS" pitchFamily="66" charset="0"/>
              </a:rPr>
              <a:t>Postižu bolje uspjehe, a bolji uspjeh je novi poticaj, novi motivator koji omogućuje da se krug uspjeha  nastavlja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224</TotalTime>
  <Words>1136</Words>
  <Application>Microsoft Office PowerPoint</Application>
  <PresentationFormat>On-screen Show (4:3)</PresentationFormat>
  <Paragraphs>154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Kimono</vt:lpstr>
      <vt:lpstr>Škola je počela -  Kako motivirati učenika  prvoga razreda</vt:lpstr>
      <vt:lpstr>Što je motivacija?</vt:lpstr>
      <vt:lpstr>MOTIVACIJA JE...... </vt:lpstr>
      <vt:lpstr>Uvod</vt:lpstr>
      <vt:lpstr>Što potiče učenike na učenje?</vt:lpstr>
      <vt:lpstr>Koje su naše osnovne potrebe?</vt:lpstr>
      <vt:lpstr>Piramida Maslovljevih potreba</vt:lpstr>
      <vt:lpstr> Koja je naša zajednička misija?</vt:lpstr>
      <vt:lpstr>Kako se ponašaju potaknuti učenici?</vt:lpstr>
      <vt:lpstr>Pitajmo djecu s koliko bi željeli proći? </vt:lpstr>
      <vt:lpstr>Zašto djeca ne ostvaruju željeni uspjeh?</vt:lpstr>
      <vt:lpstr>Kako ćemo podizati dječju motiviranost?</vt:lpstr>
      <vt:lpstr>Kod kuće........</vt:lpstr>
      <vt:lpstr>........Kod kuće</vt:lpstr>
      <vt:lpstr>Još i ovo!</vt:lpstr>
      <vt:lpstr>Ostavite im vremena za igru</vt:lpstr>
      <vt:lpstr>Kako se mi onda moramo ponašati?</vt:lpstr>
      <vt:lpstr> Motivirajte vaše dijete za školski uspjeh </vt:lpstr>
      <vt:lpstr>Obratite pažnju na svoja očekivanja</vt:lpstr>
      <vt:lpstr>Slide 20</vt:lpstr>
      <vt:lpstr>Umjesto zaključka</vt:lpstr>
      <vt:lpstr>Ali ne zaboravimo!</vt:lpstr>
      <vt:lpstr>Razgovarajte!</vt:lpstr>
      <vt:lpstr>Slušajte dijete pažljivo i s razumijevanjem</vt:lpstr>
      <vt:lpstr>Ne odobravajte:</vt:lpstr>
      <vt:lpstr>Važnost čitanja</vt:lpstr>
      <vt:lpstr>Pisanje</vt:lpstr>
      <vt:lpstr>Slide 28</vt:lpstr>
      <vt:lpstr>Znajte.....</vt:lpstr>
      <vt:lpstr>Uvažavajte njihove primjedbe!</vt:lpstr>
      <vt:lpstr>Uključite se...vrata škole su Vam uvijek otvorena!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pedagog</dc:creator>
  <cp:lastModifiedBy>pedagog</cp:lastModifiedBy>
  <cp:revision>16</cp:revision>
  <cp:lastPrinted>1601-01-01T00:00:00Z</cp:lastPrinted>
  <dcterms:created xsi:type="dcterms:W3CDTF">1601-01-01T00:00:00Z</dcterms:created>
  <dcterms:modified xsi:type="dcterms:W3CDTF">2014-03-17T10:10:57Z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