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F2565D-3A5D-E51F-B5AC-8CAC271FF91A}" v="984" dt="2019-10-02T16:48:25.943"/>
    <p1510:client id="{CF55910A-96A1-DBEF-0745-A43CD44445D1}" v="977" dt="2019-10-02T17:26:56.0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b="1">
                <a:solidFill>
                  <a:schemeClr val="bg1"/>
                </a:solidFill>
                <a:ea typeface="+mj-lt"/>
                <a:cs typeface="+mj-lt"/>
              </a:rPr>
              <a:t>Sigurnost i suradnja na mreži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hr-HR" sz="2000" noProof="1">
                <a:solidFill>
                  <a:schemeClr val="bg1"/>
                </a:solidFill>
                <a:cs typeface="Calibri"/>
              </a:rPr>
              <a:t>Gabriel. ,Marko.S i Domagoj.B</a:t>
            </a:r>
            <a:endParaRPr lang="en-US" sz="2000">
              <a:solidFill>
                <a:schemeClr val="bg1"/>
              </a:solidFill>
              <a:cs typeface="Calibri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 descr="A close up of a stage&#10;&#10;Description generated with high confidence">
            <a:extLst>
              <a:ext uri="{FF2B5EF4-FFF2-40B4-BE49-F238E27FC236}">
                <a16:creationId xmlns:a16="http://schemas.microsoft.com/office/drawing/2014/main" id="{D4017096-123B-431A-A55E-63CF4EAB4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382" y="1448452"/>
            <a:ext cx="4047843" cy="259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65D40-8281-4A04-8E59-611A49965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92" y="513612"/>
            <a:ext cx="9894133" cy="1031216"/>
          </a:xfrm>
        </p:spPr>
        <p:txBody>
          <a:bodyPr anchor="b">
            <a:normAutofit/>
          </a:bodyPr>
          <a:lstStyle/>
          <a:p>
            <a:r>
              <a:rPr lang="en-US" sz="3400" err="1">
                <a:ea typeface="+mj-lt"/>
                <a:cs typeface="+mj-lt"/>
              </a:rPr>
              <a:t>Prepoznati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i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opisati</a:t>
            </a:r>
            <a:r>
              <a:rPr lang="en-US" sz="3400">
                <a:ea typeface="+mj-lt"/>
                <a:cs typeface="+mj-lt"/>
              </a:rPr>
              <a:t> problem online </a:t>
            </a:r>
            <a:r>
              <a:rPr lang="en-US" sz="3400" err="1">
                <a:ea typeface="+mj-lt"/>
                <a:cs typeface="+mj-lt"/>
              </a:rPr>
              <a:t>prevare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te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krađe</a:t>
            </a:r>
            <a:r>
              <a:rPr lang="en-US" sz="3400">
                <a:ea typeface="+mj-lt"/>
                <a:cs typeface="+mj-lt"/>
              </a:rPr>
              <a:t> </a:t>
            </a:r>
            <a:r>
              <a:rPr lang="en-US" sz="3400" err="1">
                <a:ea typeface="+mj-lt"/>
                <a:cs typeface="+mj-lt"/>
              </a:rPr>
              <a:t>identiteta</a:t>
            </a:r>
            <a:endParaRPr lang="en-US" sz="3400" err="1"/>
          </a:p>
        </p:txBody>
      </p:sp>
      <p:pic>
        <p:nvPicPr>
          <p:cNvPr id="4" name="Picture 4" descr="A screen shot of a computer&#10;&#10;Description generated with very high confidence">
            <a:extLst>
              <a:ext uri="{FF2B5EF4-FFF2-40B4-BE49-F238E27FC236}">
                <a16:creationId xmlns:a16="http://schemas.microsoft.com/office/drawing/2014/main" id="{586C6377-372D-46FE-90FB-B2C23917F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293" y="2775520"/>
            <a:ext cx="5069382" cy="238260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607803A-4E99-444E-94F7-8785CDDF5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80154" y="1884045"/>
            <a:ext cx="3275668" cy="2853308"/>
          </a:xfrm>
          <a:custGeom>
            <a:avLst/>
            <a:gdLst>
              <a:gd name="connsiteX0" fmla="*/ 3275668 w 3275668"/>
              <a:gd name="connsiteY0" fmla="*/ 2853308 h 2853308"/>
              <a:gd name="connsiteX1" fmla="*/ 655 w 3275668"/>
              <a:gd name="connsiteY1" fmla="*/ 2853308 h 2853308"/>
              <a:gd name="connsiteX2" fmla="*/ 0 w 3275668"/>
              <a:gd name="connsiteY2" fmla="*/ 2467565 h 2853308"/>
              <a:gd name="connsiteX3" fmla="*/ 2869894 w 3275668"/>
              <a:gd name="connsiteY3" fmla="*/ 2468888 h 2853308"/>
              <a:gd name="connsiteX4" fmla="*/ 2869894 w 3275668"/>
              <a:gd name="connsiteY4" fmla="*/ 0 h 2853308"/>
              <a:gd name="connsiteX5" fmla="*/ 3275668 w 3275668"/>
              <a:gd name="connsiteY5" fmla="*/ 0 h 285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75668" h="2853308">
                <a:moveTo>
                  <a:pt x="3275668" y="2853308"/>
                </a:moveTo>
                <a:lnTo>
                  <a:pt x="655" y="2853308"/>
                </a:lnTo>
                <a:cubicBezTo>
                  <a:pt x="-655" y="2720171"/>
                  <a:pt x="1310" y="2600702"/>
                  <a:pt x="0" y="2467565"/>
                </a:cubicBezTo>
                <a:lnTo>
                  <a:pt x="2869894" y="2468888"/>
                </a:lnTo>
                <a:lnTo>
                  <a:pt x="2869894" y="0"/>
                </a:lnTo>
                <a:lnTo>
                  <a:pt x="3275668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989BE6A-C309-418E-8ADD-1616A9805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55822" y="3222529"/>
            <a:ext cx="3242952" cy="2828156"/>
          </a:xfrm>
          <a:custGeom>
            <a:avLst/>
            <a:gdLst>
              <a:gd name="connsiteX0" fmla="*/ 2837178 w 3242952"/>
              <a:gd name="connsiteY0" fmla="*/ 0 h 2828156"/>
              <a:gd name="connsiteX1" fmla="*/ 3242952 w 3242952"/>
              <a:gd name="connsiteY1" fmla="*/ 0 h 2828156"/>
              <a:gd name="connsiteX2" fmla="*/ 3242952 w 3242952"/>
              <a:gd name="connsiteY2" fmla="*/ 2828156 h 2828156"/>
              <a:gd name="connsiteX3" fmla="*/ 0 w 3242952"/>
              <a:gd name="connsiteY3" fmla="*/ 2828156 h 2828156"/>
              <a:gd name="connsiteX4" fmla="*/ 0 w 3242952"/>
              <a:gd name="connsiteY4" fmla="*/ 2442859 h 2828156"/>
              <a:gd name="connsiteX5" fmla="*/ 2837178 w 3242952"/>
              <a:gd name="connsiteY5" fmla="*/ 2443295 h 2828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42952" h="2828156">
                <a:moveTo>
                  <a:pt x="2837178" y="0"/>
                </a:moveTo>
                <a:lnTo>
                  <a:pt x="3242952" y="0"/>
                </a:lnTo>
                <a:lnTo>
                  <a:pt x="3242952" y="2828156"/>
                </a:lnTo>
                <a:lnTo>
                  <a:pt x="0" y="2828156"/>
                </a:lnTo>
                <a:lnTo>
                  <a:pt x="0" y="2442859"/>
                </a:lnTo>
                <a:lnTo>
                  <a:pt x="2837178" y="2443295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 wrap="square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2CC30-6627-4E8F-B9D4-1C92208D4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373" y="2279151"/>
            <a:ext cx="3627063" cy="338714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>
                <a:cs typeface="Calibri"/>
              </a:rPr>
              <a:t>Jedan od oblika </a:t>
            </a:r>
            <a:r>
              <a:rPr lang="en-US" sz="2000">
                <a:latin typeface="Calibri Light"/>
                <a:cs typeface="Calibri Light"/>
              </a:rPr>
              <a:t>krađe identiteta. To obuhvaća krađu osobnih podatataka, adresu, brojeva bankovnih kartica itd.</a:t>
            </a:r>
          </a:p>
          <a:p>
            <a:pPr marL="0" indent="0">
              <a:buNone/>
            </a:pPr>
            <a:endParaRPr lang="en-US" sz="2000">
              <a:latin typeface="Calibri Light"/>
              <a:cs typeface="Calibri Light"/>
            </a:endParaRPr>
          </a:p>
          <a:p>
            <a:pPr marL="0" indent="0">
              <a:buNone/>
            </a:pPr>
            <a:r>
              <a:rPr lang="en-US" sz="2000">
                <a:latin typeface="Calibri Light"/>
                <a:cs typeface="Calibri Light"/>
              </a:rPr>
              <a:t>Kako bi se mi zaštitili od krađe identiteta moramo oprezno paziti kome šaljemo/dijelimo naše osobne podatke.</a:t>
            </a:r>
          </a:p>
        </p:txBody>
      </p:sp>
    </p:spTree>
    <p:extLst>
      <p:ext uri="{BB962C8B-B14F-4D97-AF65-F5344CB8AC3E}">
        <p14:creationId xmlns:p14="http://schemas.microsoft.com/office/powerpoint/2010/main" val="144934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2878A11B-677C-46D7-ABB4-431E6293F4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3C496-8D5A-425C-898C-9247EF70E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1700">
                <a:latin typeface="Open Sans"/>
                <a:ea typeface="Open Sans"/>
                <a:cs typeface="Open Sans"/>
              </a:rPr>
              <a:t> Zaštita korisničkoga računa (pozitivnim i negativnim, stvarati dobre zaporke, uključivanje dodatnih postavki zaštite, dvostruku autentifikacija)</a:t>
            </a:r>
            <a:endParaRPr lang="en-US" sz="17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B626-BAFC-46EB-99CC-C34E183B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800">
                <a:ea typeface="+mn-lt"/>
                <a:cs typeface="+mn-lt"/>
              </a:rPr>
              <a:t> Moramo staviti dobru lozinku, paziti kome dijelimo osobne podatke itd.</a:t>
            </a:r>
            <a:endParaRPr lang="en-US" sz="1800"/>
          </a:p>
          <a:p>
            <a:pPr marL="0" indent="0">
              <a:buNone/>
            </a:pPr>
            <a:r>
              <a:rPr lang="en-US" sz="1800">
                <a:cs typeface="Calibri"/>
              </a:rPr>
              <a:t>Mogućnost je da nam netko uđe u naše stranice,pronađe osobne podatke itd. </a:t>
            </a:r>
          </a:p>
          <a:p>
            <a:pPr marL="0" indent="0">
              <a:buNone/>
            </a:pPr>
            <a:endParaRPr lang="en-US" sz="1800">
              <a:cs typeface="Calibri"/>
            </a:endParaRPr>
          </a:p>
          <a:p>
            <a:pPr marL="0" indent="0">
              <a:buNone/>
            </a:pPr>
            <a:endParaRPr lang="en-US" sz="18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84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keyboard&#10;&#10;Description generated with high confidence">
            <a:extLst>
              <a:ext uri="{FF2B5EF4-FFF2-40B4-BE49-F238E27FC236}">
                <a16:creationId xmlns:a16="http://schemas.microsoft.com/office/drawing/2014/main" id="{F8C81FC2-167E-4365-8AF7-9A96EFE7F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413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7" name="Freeform: Shape 10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12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0A03C3-EC97-422C-BF60-C7C804F11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en-US" sz="1700">
                <a:ea typeface="+mj-lt"/>
                <a:cs typeface="+mj-lt"/>
              </a:rPr>
              <a:t>Napisati o primjerima prevara elektroničkom poštom, phishing, lažne humanitarne akcije, lažne stranice banaka, rizici online kupovine</a:t>
            </a:r>
          </a:p>
        </p:txBody>
      </p:sp>
      <p:sp>
        <p:nvSpPr>
          <p:cNvPr id="12" name="Content Placeholder 7">
            <a:extLst>
              <a:ext uri="{FF2B5EF4-FFF2-40B4-BE49-F238E27FC236}">
                <a16:creationId xmlns:a16="http://schemas.microsoft.com/office/drawing/2014/main" id="{7C7C43FB-B7EB-41CE-8BFD-6E6BC1A00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823" y="1623744"/>
            <a:ext cx="4737830" cy="3246009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1800" dirty="0" err="1">
                <a:cs typeface="Calibri"/>
              </a:rPr>
              <a:t>Rizik</a:t>
            </a:r>
            <a:r>
              <a:rPr lang="en-US" sz="1800" dirty="0">
                <a:cs typeface="Calibri"/>
              </a:rPr>
              <a:t> je </a:t>
            </a:r>
            <a:r>
              <a:rPr lang="en-US" sz="1800" dirty="0" err="1">
                <a:cs typeface="Calibri"/>
              </a:rPr>
              <a:t>kupovati</a:t>
            </a:r>
            <a:r>
              <a:rPr lang="en-US" sz="1800" dirty="0">
                <a:cs typeface="Calibri"/>
              </a:rPr>
              <a:t> online </a:t>
            </a:r>
            <a:r>
              <a:rPr lang="en-US" sz="1800" dirty="0" err="1">
                <a:cs typeface="Calibri"/>
              </a:rPr>
              <a:t>stvari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pogotovo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ako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su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cijene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niže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nego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što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trebaju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biti</a:t>
            </a:r>
            <a:r>
              <a:rPr lang="en-US" sz="1800" dirty="0">
                <a:cs typeface="Calibri"/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cs typeface="Calibri"/>
              </a:rPr>
              <a:t>Risik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lažnih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humanitarne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akcije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 da </a:t>
            </a:r>
            <a:r>
              <a:rPr lang="en-US" sz="1800" dirty="0" err="1">
                <a:ea typeface="+mn-lt"/>
                <a:cs typeface="+mn-lt"/>
              </a:rPr>
              <a:t>ljudi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kupovaju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neke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nebitne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stvari</a:t>
            </a:r>
            <a:r>
              <a:rPr lang="en-US" sz="1800" dirty="0">
                <a:ea typeface="+mn-lt"/>
                <a:cs typeface="+mn-lt"/>
              </a:rPr>
              <a:t> sa </a:t>
            </a:r>
            <a:r>
              <a:rPr lang="en-US" sz="1800" dirty="0" err="1">
                <a:ea typeface="+mn-lt"/>
                <a:cs typeface="+mn-lt"/>
              </a:rPr>
              <a:t>velikom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cijenom</a:t>
            </a:r>
            <a:r>
              <a:rPr lang="en-US" sz="1800" dirty="0">
                <a:ea typeface="+mn-lt"/>
                <a:cs typeface="+mn-lt"/>
              </a:rPr>
              <a:t>, I </a:t>
            </a:r>
            <a:r>
              <a:rPr lang="en-US" sz="1800" dirty="0" err="1">
                <a:ea typeface="+mn-lt"/>
                <a:cs typeface="+mn-lt"/>
              </a:rPr>
              <a:t>trošnja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novaca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ea typeface="+mn-lt"/>
                <a:cs typeface="+mn-lt"/>
              </a:rPr>
              <a:t>Risik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lažne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banke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stranicame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mogućnost</a:t>
            </a:r>
            <a:r>
              <a:rPr lang="en-US" sz="1800" dirty="0">
                <a:ea typeface="+mn-lt"/>
                <a:cs typeface="+mn-lt"/>
              </a:rPr>
              <a:t> da </a:t>
            </a:r>
            <a:r>
              <a:rPr lang="en-US" sz="1800" dirty="0" err="1">
                <a:ea typeface="+mn-lt"/>
                <a:cs typeface="+mn-lt"/>
              </a:rPr>
              <a:t>neko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klikne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stranice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hr-HR" sz="1800" noProof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daju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osobne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podatke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hr-HR" sz="1800" noProof="1">
                <a:ea typeface="+mn-lt"/>
                <a:cs typeface="+mn-lt"/>
              </a:rPr>
              <a:t>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daju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broj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svojih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kartica</a:t>
            </a:r>
            <a:r>
              <a:rPr lang="en-US" sz="1800" dirty="0">
                <a:ea typeface="+mn-lt"/>
                <a:cs typeface="+mn-lt"/>
              </a:rPr>
              <a:t> I da </a:t>
            </a:r>
            <a:r>
              <a:rPr lang="en-US" sz="1800" dirty="0" err="1">
                <a:ea typeface="+mn-lt"/>
                <a:cs typeface="+mn-lt"/>
              </a:rPr>
              <a:t>ih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koji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drže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lažne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banke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pokradu</a:t>
            </a:r>
            <a:r>
              <a:rPr lang="en-US" sz="1800" dirty="0">
                <a:ea typeface="+mn-lt"/>
                <a:cs typeface="+mn-lt"/>
              </a:rPr>
              <a:t> </a:t>
            </a:r>
          </a:p>
          <a:p>
            <a:pPr marL="0" indent="0">
              <a:buNone/>
            </a:pPr>
            <a:r>
              <a:rPr lang="en-US" sz="1800" dirty="0" err="1">
                <a:ea typeface="+mn-lt"/>
                <a:cs typeface="+mn-lt"/>
              </a:rPr>
              <a:t>Rizici</a:t>
            </a:r>
            <a:r>
              <a:rPr lang="en-US" sz="1800" dirty="0">
                <a:ea typeface="+mn-lt"/>
                <a:cs typeface="+mn-lt"/>
              </a:rPr>
              <a:t> online </a:t>
            </a:r>
            <a:r>
              <a:rPr lang="en-US" sz="1800" dirty="0" err="1">
                <a:ea typeface="+mn-lt"/>
                <a:cs typeface="+mn-lt"/>
              </a:rPr>
              <a:t>kupovine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 da </a:t>
            </a:r>
            <a:r>
              <a:rPr lang="en-US" sz="1800" dirty="0" err="1">
                <a:ea typeface="+mn-lt"/>
                <a:cs typeface="+mn-lt"/>
              </a:rPr>
              <a:t>im</a:t>
            </a:r>
            <a:r>
              <a:rPr lang="en-US" sz="1800" dirty="0">
                <a:ea typeface="+mn-lt"/>
                <a:cs typeface="+mn-lt"/>
              </a:rPr>
              <a:t> ne </a:t>
            </a:r>
            <a:r>
              <a:rPr lang="en-US" sz="1800" dirty="0" err="1">
                <a:ea typeface="+mn-lt"/>
                <a:cs typeface="+mn-lt"/>
              </a:rPr>
              <a:t>dostave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stvar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koju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su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naručili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nego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nešto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drugo</a:t>
            </a:r>
            <a:r>
              <a:rPr lang="en-US" sz="1800" dirty="0">
                <a:ea typeface="+mn-lt"/>
                <a:cs typeface="+mn-lt"/>
              </a:rPr>
              <a:t> </a:t>
            </a:r>
            <a:r>
              <a:rPr lang="en-US" sz="1800" dirty="0" err="1">
                <a:ea typeface="+mn-lt"/>
                <a:cs typeface="+mn-lt"/>
              </a:rPr>
              <a:t>naprimjer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čaša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ili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tako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nešto</a:t>
            </a:r>
            <a:r>
              <a:rPr lang="en-US" sz="1800" dirty="0">
                <a:ea typeface="+mn-lt"/>
                <a:cs typeface="+mn-lt"/>
              </a:rPr>
              <a:t> </a:t>
            </a:r>
            <a:r>
              <a:rPr lang="en-US" sz="1800" dirty="0" err="1">
                <a:ea typeface="+mn-lt"/>
                <a:cs typeface="+mn-lt"/>
              </a:rPr>
              <a:t>jeftino</a:t>
            </a:r>
            <a:r>
              <a:rPr lang="en-US" sz="1800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547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invertebrate, animal, sky, indoor&#10;&#10;Description generated with very high confidence">
            <a:extLst>
              <a:ext uri="{FF2B5EF4-FFF2-40B4-BE49-F238E27FC236}">
                <a16:creationId xmlns:a16="http://schemas.microsoft.com/office/drawing/2014/main" id="{1A99349F-B50A-42DF-A427-F000B0DA14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5" name="Freeform: Shape 17">
            <a:extLst>
              <a:ext uri="{FF2B5EF4-FFF2-40B4-BE49-F238E27FC236}">
                <a16:creationId xmlns:a16="http://schemas.microsoft.com/office/drawing/2014/main" id="{E862BE82-D00D-42C1-BF16-93AA37870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F6D92C2D-1D3D-4974-918C-06579FB354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333" y="-2"/>
            <a:ext cx="5441859" cy="5654940"/>
          </a:xfrm>
          <a:custGeom>
            <a:avLst/>
            <a:gdLst>
              <a:gd name="connsiteX0" fmla="*/ 0 w 5441859"/>
              <a:gd name="connsiteY0" fmla="*/ 0 h 5654940"/>
              <a:gd name="connsiteX1" fmla="*/ 4400492 w 5441859"/>
              <a:gd name="connsiteY1" fmla="*/ 0 h 5654940"/>
              <a:gd name="connsiteX2" fmla="*/ 4484767 w 5441859"/>
              <a:gd name="connsiteY2" fmla="*/ 76595 h 5654940"/>
              <a:gd name="connsiteX3" fmla="*/ 5441859 w 5441859"/>
              <a:gd name="connsiteY3" fmla="*/ 2387221 h 5654940"/>
              <a:gd name="connsiteX4" fmla="*/ 2174140 w 5441859"/>
              <a:gd name="connsiteY4" fmla="*/ 5654940 h 5654940"/>
              <a:gd name="connsiteX5" fmla="*/ 156693 w 5441859"/>
              <a:gd name="connsiteY5" fmla="*/ 4957981 h 5654940"/>
              <a:gd name="connsiteX6" fmla="*/ 0 w 5441859"/>
              <a:gd name="connsiteY6" fmla="*/ 4820612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0" y="0"/>
                </a:moveTo>
                <a:lnTo>
                  <a:pt x="4400492" y="0"/>
                </a:lnTo>
                <a:lnTo>
                  <a:pt x="4484767" y="76595"/>
                </a:lnTo>
                <a:cubicBezTo>
                  <a:pt x="5076108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CE912B-194E-498E-A42F-D53C343DB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en-US" sz="2500" dirty="0" err="1">
                <a:ea typeface="+mj-lt"/>
                <a:cs typeface="+mj-lt"/>
              </a:rPr>
              <a:t>Navesti</a:t>
            </a:r>
            <a:r>
              <a:rPr lang="en-US" sz="2500" dirty="0">
                <a:ea typeface="+mj-lt"/>
                <a:cs typeface="+mj-lt"/>
              </a:rPr>
              <a:t> </a:t>
            </a:r>
            <a:r>
              <a:rPr lang="en-US" sz="2500" dirty="0" err="1">
                <a:ea typeface="+mj-lt"/>
                <a:cs typeface="+mj-lt"/>
              </a:rPr>
              <a:t>pravila</a:t>
            </a:r>
            <a:r>
              <a:rPr lang="en-US" sz="2500" dirty="0">
                <a:ea typeface="+mj-lt"/>
                <a:cs typeface="+mj-lt"/>
              </a:rPr>
              <a:t> </a:t>
            </a:r>
            <a:r>
              <a:rPr lang="en-US" sz="2500" dirty="0" err="1">
                <a:ea typeface="+mj-lt"/>
                <a:cs typeface="+mj-lt"/>
              </a:rPr>
              <a:t>dobroga</a:t>
            </a:r>
            <a:r>
              <a:rPr lang="en-US" sz="2500" dirty="0">
                <a:ea typeface="+mj-lt"/>
                <a:cs typeface="+mj-lt"/>
              </a:rPr>
              <a:t> </a:t>
            </a:r>
            <a:r>
              <a:rPr lang="en-US" sz="2500" dirty="0" err="1">
                <a:ea typeface="+mj-lt"/>
                <a:cs typeface="+mj-lt"/>
              </a:rPr>
              <a:t>ponašanja</a:t>
            </a:r>
            <a:r>
              <a:rPr lang="en-US" sz="2500" dirty="0">
                <a:ea typeface="+mj-lt"/>
                <a:cs typeface="+mj-lt"/>
              </a:rPr>
              <a:t> </a:t>
            </a:r>
            <a:r>
              <a:rPr lang="en-US" sz="2500" dirty="0" err="1">
                <a:ea typeface="+mj-lt"/>
                <a:cs typeface="+mj-lt"/>
              </a:rPr>
              <a:t>na</a:t>
            </a:r>
            <a:r>
              <a:rPr lang="en-US" sz="2500" dirty="0">
                <a:ea typeface="+mj-lt"/>
                <a:cs typeface="+mj-lt"/>
              </a:rPr>
              <a:t> </a:t>
            </a:r>
            <a:r>
              <a:rPr lang="en-US" sz="2500" dirty="0" err="1">
                <a:ea typeface="+mj-lt"/>
                <a:cs typeface="+mj-lt"/>
              </a:rPr>
              <a:t>internetu</a:t>
            </a:r>
            <a:endParaRPr lang="en-US" dirty="0" err="1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2601A9F-CB67-40C6-B80B-927E428FF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42" y="1774372"/>
            <a:ext cx="4062642" cy="275408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en-US" sz="1800" dirty="0">
                <a:cs typeface="Calibri"/>
              </a:rPr>
              <a:t>-ne </a:t>
            </a:r>
            <a:r>
              <a:rPr lang="en-US" sz="1800" dirty="0" err="1">
                <a:cs typeface="Calibri"/>
              </a:rPr>
              <a:t>slati</a:t>
            </a:r>
            <a:r>
              <a:rPr lang="en-US" sz="1800" dirty="0">
                <a:cs typeface="Calibri"/>
              </a:rPr>
              <a:t> negative </a:t>
            </a:r>
            <a:r>
              <a:rPr lang="en-US" sz="1800" dirty="0" err="1">
                <a:cs typeface="Calibri"/>
              </a:rPr>
              <a:t>komentare</a:t>
            </a:r>
            <a:r>
              <a:rPr lang="en-US" sz="1800" dirty="0">
                <a:cs typeface="Calibri"/>
              </a:rPr>
              <a:t> </a:t>
            </a:r>
            <a:r>
              <a:rPr lang="en-US" sz="1800" dirty="0" err="1">
                <a:cs typeface="Calibri"/>
              </a:rPr>
              <a:t>na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društvenim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mrežama</a:t>
            </a:r>
            <a:endParaRPr lang="en-US" sz="1800" dirty="0">
              <a:cs typeface="Calibri"/>
            </a:endParaRPr>
          </a:p>
          <a:p>
            <a:pPr>
              <a:buNone/>
            </a:pPr>
            <a:endParaRPr lang="en-US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33369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Sigurnost i suradnja na mreži</vt:lpstr>
      <vt:lpstr>Prepoznati i opisati problem online prevare te krađe identiteta</vt:lpstr>
      <vt:lpstr> Zaštita korisničkoga računa (pozitivnim i negativnim, stvarati dobre zaporke, uključivanje dodatnih postavki zaštite, dvostruku autentifikacija)</vt:lpstr>
      <vt:lpstr>Napisati o primjerima prevara elektroničkom poštom, phishing, lažne humanitarne akcije, lažne stranice banaka, rizici online kupovine</vt:lpstr>
      <vt:lpstr>Navesti pravila dobroga ponašanja na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382</cp:revision>
  <dcterms:created xsi:type="dcterms:W3CDTF">2013-07-15T20:26:40Z</dcterms:created>
  <dcterms:modified xsi:type="dcterms:W3CDTF">2019-10-02T17:28:48Z</dcterms:modified>
</cp:coreProperties>
</file>