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C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6F89F7-3535-4222-931B-719EAFF626D5}" v="1868" dt="2020-02-05T17:55:55.7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presProps.xml" Id="rId8" /><Relationship Type="http://schemas.microsoft.com/office/2015/10/relationships/revisionInfo" Target="revisionInfo.xml" Id="rId13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tableStyles" Target="tableStyles.xml" Id="rId11" /><Relationship Type="http://schemas.openxmlformats.org/officeDocument/2006/relationships/slide" Target="slides/slide4.xml" Id="rId5" /><Relationship Type="http://schemas.openxmlformats.org/officeDocument/2006/relationships/theme" Target="theme/theme1.xml" Id="rId10" /><Relationship Type="http://schemas.openxmlformats.org/officeDocument/2006/relationships/slide" Target="slides/slide3.xml" Id="rId4" /><Relationship Type="http://schemas.openxmlformats.org/officeDocument/2006/relationships/viewProps" Target="viewProps.xml" Id="rId9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47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99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75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5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91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4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03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90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4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5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2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1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36" r:id="rId6"/>
    <p:sldLayoutId id="2147483732" r:id="rId7"/>
    <p:sldLayoutId id="2147483733" r:id="rId8"/>
    <p:sldLayoutId id="2147483734" r:id="rId9"/>
    <p:sldLayoutId id="2147483735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2" descr="A picture containing electronics, circuit&#10;&#10;Description generated with very high confidence">
            <a:extLst>
              <a:ext uri="{FF2B5EF4-FFF2-40B4-BE49-F238E27FC236}">
                <a16:creationId xmlns:a16="http://schemas.microsoft.com/office/drawing/2014/main" id="{60A42FEE-AAE6-4389-B5EB-777E5F57C4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77" r="13818" b="421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800">
                <a:cs typeface="Calibri Light"/>
              </a:rPr>
              <a:t>SIGURNOST NA INTERNETU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EKO PRIJATELJI</a:t>
            </a:r>
            <a:endParaRPr lang="en-US" sz="200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4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Freeform: Shape 16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1" name="Freeform: Shape 18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46A816-88D7-48E6-9F93-CD05B6F07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>
            <a:normAutofit/>
          </a:bodyPr>
          <a:lstStyle/>
          <a:p>
            <a:r>
              <a:rPr lang="en-US" sz="3400" b="1"/>
              <a:t>Što je EE otpad?</a:t>
            </a: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22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87796-67E8-4B01-82E7-60606E739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512611"/>
            <a:ext cx="4832803" cy="36643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EE otpad je skraćenica za električni I elektronički otpad.</a:t>
            </a:r>
          </a:p>
          <a:p>
            <a:r>
              <a:rPr lang="en-US" sz="1800"/>
              <a:t>EE otpad svi su odbačeni elektronički uređaji, odnosno tehničke naprave koje su za svoj rad koristile se električnom energijom ili elektromagnetskim poljima.</a:t>
            </a:r>
          </a:p>
        </p:txBody>
      </p:sp>
      <p:pic>
        <p:nvPicPr>
          <p:cNvPr id="6" name="Picture 6" descr="A picture containing green&#10;&#10;Description generated with very high confidence">
            <a:extLst>
              <a:ext uri="{FF2B5EF4-FFF2-40B4-BE49-F238E27FC236}">
                <a16:creationId xmlns:a16="http://schemas.microsoft.com/office/drawing/2014/main" id="{CAFCDB82-DD87-420C-99B4-27D537AAFD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550" r="1" b="22197"/>
          <a:stretch/>
        </p:blipFill>
        <p:spPr>
          <a:xfrm>
            <a:off x="7078234" y="517600"/>
            <a:ext cx="4213987" cy="2743200"/>
          </a:xfrm>
          <a:prstGeom prst="rect">
            <a:avLst/>
          </a:prstGeom>
        </p:spPr>
      </p:pic>
      <p:pic>
        <p:nvPicPr>
          <p:cNvPr id="4" name="Picture 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1667D784-BD31-43A6-8D2F-9F95CCC22B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93" r="1" b="1"/>
          <a:stretch/>
        </p:blipFill>
        <p:spPr>
          <a:xfrm>
            <a:off x="7507302" y="3429000"/>
            <a:ext cx="335585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37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C9B446A-6343-4E56-90BA-061E4DDF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3EC72A1B-03D3-499C-B4BF-AC68EEC22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216322C2-3CF0-4D33-BF90-3F384CF6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AE4A25-6F09-4DA5-B7C7-708E0F2C0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 b="1"/>
              <a:t>Što učiniti s EE otpadom?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C301E-AEF0-4820-96D5-4EC210383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/>
              <a:t>Elektronički uređaji važan su dio našega svakodnevnog života, ali su često vrlo kratka vijeka.</a:t>
            </a:r>
          </a:p>
          <a:p>
            <a:r>
              <a:rPr lang="en-US" sz="1700"/>
              <a:t>Tehnologija se razvija iz dana u dan.</a:t>
            </a:r>
          </a:p>
          <a:p>
            <a:r>
              <a:rPr lang="en-US" sz="1700"/>
              <a:t>Kako se proizvodnja elektroničkih uređaja povećava, istodobno se gomila sve više EE otpada.</a:t>
            </a:r>
          </a:p>
        </p:txBody>
      </p:sp>
      <p:pic>
        <p:nvPicPr>
          <p:cNvPr id="4" name="Picture 4" descr="A close up of an object&#10;&#10;Description generated with very high confidence">
            <a:extLst>
              <a:ext uri="{FF2B5EF4-FFF2-40B4-BE49-F238E27FC236}">
                <a16:creationId xmlns:a16="http://schemas.microsoft.com/office/drawing/2014/main" id="{272B2458-047E-4661-A596-71BCC8519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583" y="843533"/>
            <a:ext cx="5256707" cy="52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23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C9B446A-6343-4E56-90BA-061E4DDF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3EC72A1B-03D3-499C-B4BF-AC68EEC22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216322C2-3CF0-4D33-BF90-3F384CF6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2955EC-33AD-42AC-9E88-FC79A44A3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 b="1"/>
              <a:t>Današnji EE otpad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F3105-27C5-4A5E-94D8-EAAFBAFFC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/>
              <a:t>Danas je elektronički otpad jedna od najbrže rastućih vrsta otpada na našemu planetu</a:t>
            </a:r>
          </a:p>
          <a:p>
            <a:r>
              <a:rPr lang="en-US" sz="1700"/>
              <a:t>Kad odlučimo odbaciti elektroničke uređaje, ili zbog kvara ili zamjene za novi I bolji, taj uređaj tada postaje elektronički uređaj (EE otpad)</a:t>
            </a:r>
          </a:p>
        </p:txBody>
      </p:sp>
      <p:pic>
        <p:nvPicPr>
          <p:cNvPr id="4" name="Picture 4" descr="A picture containing pinwheel, object, propeller&#10;&#10;Description generated with very high confidence">
            <a:extLst>
              <a:ext uri="{FF2B5EF4-FFF2-40B4-BE49-F238E27FC236}">
                <a16:creationId xmlns:a16="http://schemas.microsoft.com/office/drawing/2014/main" id="{D2044F39-7642-4D56-A1F1-03A91A0A4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849" y="843533"/>
            <a:ext cx="5280175" cy="52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82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2B6E80-6CB0-4CE0-A337-D6D6DA898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en-US" sz="2600" b="1"/>
              <a:t>Oporaba eletroničkog otpada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72634-1A77-4B45-8DA9-B459B820A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/>
              <a:t>Oporaba je svaki postupak ponovne obrade otpada koji omogućava izdvajanje sekundarnih sirovina ili uporabu otpada u enegertske svrhe.</a:t>
            </a:r>
          </a:p>
          <a:p>
            <a:r>
              <a:rPr lang="en-US" sz="1600"/>
              <a:t>Cilj je gospodarenja EE otpadu uspostaviti sustav odvojenoga prikupljanja električnoga I elektroničkoga otpada radi njegove oporabe, zabrinjavanja, zaštita okoliša I zdravlja ljudi</a:t>
            </a:r>
          </a:p>
          <a:p>
            <a:endParaRPr lang="en-US" sz="1600"/>
          </a:p>
        </p:txBody>
      </p:sp>
      <p:pic>
        <p:nvPicPr>
          <p:cNvPr id="4" name="Picture 4" descr="A picture containing bin, container, blue, sign&#10;&#10;Description generated with very high confidence">
            <a:extLst>
              <a:ext uri="{FF2B5EF4-FFF2-40B4-BE49-F238E27FC236}">
                <a16:creationId xmlns:a16="http://schemas.microsoft.com/office/drawing/2014/main" id="{41D917F5-0DA0-401E-B99A-97C9CFE3B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184" y="1349443"/>
            <a:ext cx="6922008" cy="425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95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close up of a device&#10;&#10;Description generated with high confidence">
            <a:extLst>
              <a:ext uri="{FF2B5EF4-FFF2-40B4-BE49-F238E27FC236}">
                <a16:creationId xmlns:a16="http://schemas.microsoft.com/office/drawing/2014/main" id="{BEF3CDA5-C69B-4D80-A8B7-C2AFB4AFE5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72" r="-2" b="-2"/>
          <a:stretch/>
        </p:blipFill>
        <p:spPr>
          <a:xfrm>
            <a:off x="4983666" y="158161"/>
            <a:ext cx="6762636" cy="3120567"/>
          </a:xfrm>
          <a:custGeom>
            <a:avLst/>
            <a:gdLst>
              <a:gd name="connsiteX0" fmla="*/ 0 w 7308975"/>
              <a:gd name="connsiteY0" fmla="*/ 0 h 3364992"/>
              <a:gd name="connsiteX1" fmla="*/ 7308975 w 7308975"/>
              <a:gd name="connsiteY1" fmla="*/ 0 h 3364992"/>
              <a:gd name="connsiteX2" fmla="*/ 7308975 w 7308975"/>
              <a:gd name="connsiteY2" fmla="*/ 3364992 h 3364992"/>
              <a:gd name="connsiteX3" fmla="*/ 1210305 w 7308975"/>
              <a:gd name="connsiteY3" fmla="*/ 3364992 h 3364992"/>
              <a:gd name="connsiteX4" fmla="*/ 1192705 w 7308975"/>
              <a:gd name="connsiteY4" fmla="*/ 2943200 h 3364992"/>
              <a:gd name="connsiteX5" fmla="*/ 62981 w 7308975"/>
              <a:gd name="connsiteY5" fmla="*/ 69271 h 336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4" name="Picture 4" descr="A picture containing table&#10;&#10;Description generated with very high confidence">
            <a:extLst>
              <a:ext uri="{FF2B5EF4-FFF2-40B4-BE49-F238E27FC236}">
                <a16:creationId xmlns:a16="http://schemas.microsoft.com/office/drawing/2014/main" id="{D2319B63-0B93-40FA-A097-90BCC8C313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22" r="-1" b="-1"/>
          <a:stretch/>
        </p:blipFill>
        <p:spPr>
          <a:xfrm>
            <a:off x="4940534" y="3493008"/>
            <a:ext cx="7308975" cy="3364992"/>
          </a:xfrm>
          <a:custGeom>
            <a:avLst/>
            <a:gdLst>
              <a:gd name="connsiteX0" fmla="*/ 1210305 w 7308975"/>
              <a:gd name="connsiteY0" fmla="*/ 0 h 3364992"/>
              <a:gd name="connsiteX1" fmla="*/ 7308975 w 7308975"/>
              <a:gd name="connsiteY1" fmla="*/ 0 h 3364992"/>
              <a:gd name="connsiteX2" fmla="*/ 7308975 w 7308975"/>
              <a:gd name="connsiteY2" fmla="*/ 3364992 h 3364992"/>
              <a:gd name="connsiteX3" fmla="*/ 0 w 7308975"/>
              <a:gd name="connsiteY3" fmla="*/ 3364992 h 3364992"/>
              <a:gd name="connsiteX4" fmla="*/ 62981 w 7308975"/>
              <a:gd name="connsiteY4" fmla="*/ 3295722 h 3364992"/>
              <a:gd name="connsiteX5" fmla="*/ 1192705 w 7308975"/>
              <a:gd name="connsiteY5" fmla="*/ 421793 h 336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1ADF04-2EA8-4ECE-BF25-E829E27E4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>
            <a:normAutofit/>
          </a:bodyPr>
          <a:lstStyle/>
          <a:p>
            <a:r>
              <a:rPr lang="en-US" sz="2100" b="1"/>
              <a:t>Zaključak: EE otpad moramo razvrstavati u posebne spremnike I nikako BACATI U PRIRODU!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21C56-21ED-463F-8346-5E8DA5810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512611"/>
            <a:ext cx="4832803" cy="36643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 dirty="0"/>
              <a:t>Iva  </a:t>
            </a:r>
            <a:r>
              <a:rPr lang="en-US" sz="2000" b="1" dirty="0" err="1"/>
              <a:t>Škorić</a:t>
            </a:r>
            <a:endParaRPr lang="en-US" sz="2000" b="1" dirty="0"/>
          </a:p>
          <a:p>
            <a:r>
              <a:rPr lang="en-US" sz="2000" b="1" dirty="0" err="1"/>
              <a:t>Marija</a:t>
            </a:r>
            <a:r>
              <a:rPr lang="en-US" sz="2000" b="1" dirty="0"/>
              <a:t> </a:t>
            </a:r>
            <a:r>
              <a:rPr lang="en-US" sz="2000" b="1" dirty="0" err="1"/>
              <a:t>Cvjetović</a:t>
            </a:r>
            <a:endParaRPr lang="en-US" sz="2000" b="1" dirty="0"/>
          </a:p>
          <a:p>
            <a:r>
              <a:rPr lang="en-US" sz="2000" b="1" dirty="0" err="1"/>
              <a:t>Silvija</a:t>
            </a:r>
            <a:r>
              <a:rPr lang="en-US" sz="2000" b="1" dirty="0"/>
              <a:t> </a:t>
            </a:r>
            <a:r>
              <a:rPr lang="en-US" sz="2000" b="1" dirty="0" err="1"/>
              <a:t>Sinjeri</a:t>
            </a:r>
            <a:endParaRPr lang="en-US" sz="2000" b="1" dirty="0"/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35834224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244041"/>
      </a:dk2>
      <a:lt2>
        <a:srgbClr val="F0ECEC"/>
      </a:lt2>
      <a:accent1>
        <a:srgbClr val="82A8AB"/>
      </a:accent1>
      <a:accent2>
        <a:srgbClr val="7F9DBA"/>
      </a:accent2>
      <a:accent3>
        <a:srgbClr val="969BC6"/>
      </a:accent3>
      <a:accent4>
        <a:srgbClr val="927FBA"/>
      </a:accent4>
      <a:accent5>
        <a:srgbClr val="B792C4"/>
      </a:accent5>
      <a:accent6>
        <a:srgbClr val="BA7FB1"/>
      </a:accent6>
      <a:hlink>
        <a:srgbClr val="B27570"/>
      </a:hlink>
      <a:folHlink>
        <a:srgbClr val="878787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AccentBoxVTI</vt:lpstr>
      <vt:lpstr>SIGURNOST NA INTERNETU</vt:lpstr>
      <vt:lpstr>Što je EE otpad?</vt:lpstr>
      <vt:lpstr>Što učiniti s EE otpadom?</vt:lpstr>
      <vt:lpstr>Današnji EE otpad</vt:lpstr>
      <vt:lpstr>Oporaba eletroničkog otpada</vt:lpstr>
      <vt:lpstr>Zaključak: EE otpad moramo razvrstavati u posebne spremnike I nikako BACATI U PRIRODU!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330</cp:revision>
  <dcterms:created xsi:type="dcterms:W3CDTF">2020-02-05T17:10:49Z</dcterms:created>
  <dcterms:modified xsi:type="dcterms:W3CDTF">2020-02-05T17:55:55Z</dcterms:modified>
</cp:coreProperties>
</file>