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Zadana sekcija" id="{8A109ADD-DB6E-4361-A17F-039D6177F2EA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</p14:sldIdLst>
        </p14:section>
        <p14:section name="Sekcija bez naslova" id="{F39ADBC0-3CCC-4315-9B1D-1498A2076229}">
          <p14:sldIdLst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>
        <p:scale>
          <a:sx n="73" d="100"/>
          <a:sy n="73" d="100"/>
        </p:scale>
        <p:origin x="576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F9B99-41AD-4663-BBE5-D6C8F5E1A678}" type="datetimeFigureOut">
              <a:rPr lang="hr-HR" smtClean="0"/>
              <a:t>16.12.2017.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363B1-574A-4DB9-A068-00DEE3C2A4A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8743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F9B99-41AD-4663-BBE5-D6C8F5E1A678}" type="datetimeFigureOut">
              <a:rPr lang="hr-HR" smtClean="0"/>
              <a:t>16.12.2017.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363B1-574A-4DB9-A068-00DEE3C2A4A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6343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F9B99-41AD-4663-BBE5-D6C8F5E1A678}" type="datetimeFigureOut">
              <a:rPr lang="hr-HR" smtClean="0"/>
              <a:t>16.12.2017.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363B1-574A-4DB9-A068-00DEE3C2A4A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8344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F9B99-41AD-4663-BBE5-D6C8F5E1A678}" type="datetimeFigureOut">
              <a:rPr lang="hr-HR" smtClean="0"/>
              <a:t>16.12.2017.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363B1-574A-4DB9-A068-00DEE3C2A4A8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7822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F9B99-41AD-4663-BBE5-D6C8F5E1A678}" type="datetimeFigureOut">
              <a:rPr lang="hr-HR" smtClean="0"/>
              <a:t>16.12.2017.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363B1-574A-4DB9-A068-00DEE3C2A4A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0995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F9B99-41AD-4663-BBE5-D6C8F5E1A678}" type="datetimeFigureOut">
              <a:rPr lang="hr-HR" smtClean="0"/>
              <a:t>16.12.2017.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363B1-574A-4DB9-A068-00DEE3C2A4A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6899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F9B99-41AD-4663-BBE5-D6C8F5E1A678}" type="datetimeFigureOut">
              <a:rPr lang="hr-HR" smtClean="0"/>
              <a:t>16.12.2017.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363B1-574A-4DB9-A068-00DEE3C2A4A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5067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F9B99-41AD-4663-BBE5-D6C8F5E1A678}" type="datetimeFigureOut">
              <a:rPr lang="hr-HR" smtClean="0"/>
              <a:t>16.12.2017.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363B1-574A-4DB9-A068-00DEE3C2A4A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64191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F9B99-41AD-4663-BBE5-D6C8F5E1A678}" type="datetimeFigureOut">
              <a:rPr lang="hr-HR" smtClean="0"/>
              <a:t>16.12.2017.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363B1-574A-4DB9-A068-00DEE3C2A4A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1705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F9B99-41AD-4663-BBE5-D6C8F5E1A678}" type="datetimeFigureOut">
              <a:rPr lang="hr-HR" smtClean="0"/>
              <a:t>16.12.2017.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363B1-574A-4DB9-A068-00DEE3C2A4A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0079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F9B99-41AD-4663-BBE5-D6C8F5E1A678}" type="datetimeFigureOut">
              <a:rPr lang="hr-HR" smtClean="0"/>
              <a:t>16.12.2017.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363B1-574A-4DB9-A068-00DEE3C2A4A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8084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F9B99-41AD-4663-BBE5-D6C8F5E1A678}" type="datetimeFigureOut">
              <a:rPr lang="hr-HR" smtClean="0"/>
              <a:t>16.12.2017.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363B1-574A-4DB9-A068-00DEE3C2A4A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7205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F9B99-41AD-4663-BBE5-D6C8F5E1A678}" type="datetimeFigureOut">
              <a:rPr lang="hr-HR" smtClean="0"/>
              <a:t>16.12.2017.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363B1-574A-4DB9-A068-00DEE3C2A4A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6146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F9B99-41AD-4663-BBE5-D6C8F5E1A678}" type="datetimeFigureOut">
              <a:rPr lang="hr-HR" smtClean="0"/>
              <a:t>16.12.2017.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363B1-574A-4DB9-A068-00DEE3C2A4A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22686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F9B99-41AD-4663-BBE5-D6C8F5E1A678}" type="datetimeFigureOut">
              <a:rPr lang="hr-HR" smtClean="0"/>
              <a:t>16.12.2017.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363B1-574A-4DB9-A068-00DEE3C2A4A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5181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F9B99-41AD-4663-BBE5-D6C8F5E1A678}" type="datetimeFigureOut">
              <a:rPr lang="hr-HR" smtClean="0"/>
              <a:t>16.12.2017.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363B1-574A-4DB9-A068-00DEE3C2A4A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8708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F9B99-41AD-4663-BBE5-D6C8F5E1A678}" type="datetimeFigureOut">
              <a:rPr lang="hr-HR" smtClean="0"/>
              <a:t>16.12.2017.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363B1-574A-4DB9-A068-00DEE3C2A4A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3916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F9B99-41AD-4663-BBE5-D6C8F5E1A678}" type="datetimeFigureOut">
              <a:rPr lang="hr-HR" smtClean="0"/>
              <a:t>16.12.2017.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363B1-574A-4DB9-A068-00DEE3C2A4A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2012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hyperlink" Target="https://sh.wikipedia.org/wiki/Rusija" TargetMode="External"/><Relationship Id="rId7" Type="http://schemas.openxmlformats.org/officeDocument/2006/relationships/hyperlink" Target="https://sh.wikipedia.org/wiki/Iran" TargetMode="External"/><Relationship Id="rId12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hyperlink" Target="https://sh.wikipedia.org/wiki/Sjedinjene_Ameri%C4%8Dke_Dr%C5%BEave" TargetMode="External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hyperlink" Target="https://sh.wikipedia.org/wiki/Meksiko" TargetMode="External"/><Relationship Id="rId1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hr.wikipedia.org/wiki/Naft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72307A-EB03-4B59-ACC8-72E46E8700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5269" y="1122362"/>
            <a:ext cx="9001462" cy="2752407"/>
          </a:xfrm>
        </p:spPr>
        <p:txBody>
          <a:bodyPr>
            <a:normAutofit/>
          </a:bodyPr>
          <a:lstStyle/>
          <a:p>
            <a:r>
              <a:rPr lang="hr-HR" sz="8800" dirty="0"/>
              <a:t>nafta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2097967-C730-4B7E-A24F-45818C3741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91505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DD2ED3-0EC6-4B84-8AE0-72BEE102A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6321"/>
          </a:xfrm>
        </p:spPr>
        <p:txBody>
          <a:bodyPr/>
          <a:lstStyle/>
          <a:p>
            <a:r>
              <a:rPr lang="hr-HR" dirty="0"/>
              <a:t>Što je nafta?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B483CC4-AE7A-4FAE-A3FE-EA6D73A3E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b="1" dirty="0"/>
              <a:t>Nafta je</a:t>
            </a:r>
            <a:r>
              <a:rPr lang="hr-HR" sz="2400" dirty="0"/>
              <a:t> kameno  ili sirovo zemno ulje, </a:t>
            </a:r>
            <a:r>
              <a:rPr lang="hr-HR" sz="2400" dirty="0" err="1"/>
              <a:t>smeđezelene</a:t>
            </a:r>
            <a:r>
              <a:rPr lang="hr-HR" sz="2400" dirty="0"/>
              <a:t> do </a:t>
            </a:r>
            <a:r>
              <a:rPr lang="hr-HR" sz="2400" dirty="0" err="1"/>
              <a:t>smeđecrne</a:t>
            </a:r>
            <a:r>
              <a:rPr lang="hr-HR" sz="2400" dirty="0"/>
              <a:t> obojene tekuća ili </a:t>
            </a:r>
            <a:r>
              <a:rPr lang="hr-HR" sz="2400" dirty="0" err="1"/>
              <a:t>polučvrsta</a:t>
            </a:r>
            <a:r>
              <a:rPr lang="hr-HR" sz="2400" dirty="0"/>
              <a:t> tvar specifične težine 0,82-0,94, koju većinom nalazimo u sedimentnim slojevima Zemlje, a rijetko i u metamorfnim i </a:t>
            </a:r>
            <a:r>
              <a:rPr lang="hr-HR" sz="2400" dirty="0" err="1"/>
              <a:t>magmatske</a:t>
            </a:r>
            <a:r>
              <a:rPr lang="hr-HR" sz="2400" dirty="0"/>
              <a:t> stijenama. Postoje i svjetlije i gotovo bezbojne vrste nafte. To je vrlo složena smjesa različitih spojeva, pretežito ugljikovodika </a:t>
            </a:r>
            <a:r>
              <a:rPr lang="hr-HR" sz="2400" dirty="0" err="1"/>
              <a:t>alkanskog</a:t>
            </a:r>
            <a:r>
              <a:rPr lang="hr-HR" sz="2400" dirty="0"/>
              <a:t>, </a:t>
            </a:r>
            <a:r>
              <a:rPr lang="hr-HR" sz="2400" dirty="0" err="1"/>
              <a:t>cikloalkanskog</a:t>
            </a:r>
            <a:r>
              <a:rPr lang="hr-HR" sz="2400" dirty="0"/>
              <a:t> i aromatskog reda čiji se sastav mijenja od nalazišta do nalazišta.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920972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1859E3-67A2-4C24-BF78-EEC98873D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postanak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82912C9-CA15-42F7-A3A7-55A70B488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Postoji više teorija o postanku nafte: organska, anorganska i anorgansko-organska. Danas prevladava mišljenje da je nafta organskoga podrijetla, nastala od supstancija različitih sitnih životinjskih i biljnih morskih organizama, tj. planktona, algi i kopnenoga bilja. Pod povoljnim uvjetima, koji su vladali u većini geoloških doba, živjele su i razmnožavale se u toplim morskim zaljevima goleme količine tih organizama; uginuvši one su se taložile na morsko dno.</a:t>
            </a:r>
          </a:p>
        </p:txBody>
      </p:sp>
    </p:spTree>
    <p:extLst>
      <p:ext uri="{BB962C8B-B14F-4D97-AF65-F5344CB8AC3E}">
        <p14:creationId xmlns:p14="http://schemas.microsoft.com/office/powerpoint/2010/main" val="35869657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06F6A1-B2C2-4259-BAFE-7C1F2764E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sastav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F6FF926-8FC2-4968-93C5-DCA51274F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Po svom kemijskom sastavu nafta je mješavina velikog broja različitih ugljikovodika i malih količina spojeva sumpora (0.15-6%), kisika (do 2%), dušika (0.05-0.4%), asfaltno smolastih tvari, mineralnih tvari i tragova kovina. U njoj su zastupani ugljikovodici s jednim do 50 i više C - atoma u molekuli, a značajni su: </a:t>
            </a:r>
            <a:r>
              <a:rPr lang="hr-HR" sz="2400" dirty="0" err="1"/>
              <a:t>alkani</a:t>
            </a:r>
            <a:r>
              <a:rPr lang="hr-HR" sz="2400" dirty="0"/>
              <a:t>, </a:t>
            </a:r>
            <a:r>
              <a:rPr lang="hr-HR" sz="2400" dirty="0" err="1"/>
              <a:t>cikloalkani</a:t>
            </a:r>
            <a:r>
              <a:rPr lang="hr-HR" sz="2400" dirty="0"/>
              <a:t> (</a:t>
            </a:r>
            <a:r>
              <a:rPr lang="hr-HR" sz="2400" dirty="0" err="1"/>
              <a:t>naftaleni</a:t>
            </a:r>
            <a:r>
              <a:rPr lang="hr-HR" sz="2400" dirty="0"/>
              <a:t>) i aromatski ugljikovodici , pa prema udjelu različitih redova ugljikovodika razlikujemo parafinsku ili metansku, </a:t>
            </a:r>
            <a:r>
              <a:rPr lang="hr-HR" sz="2400" dirty="0" err="1"/>
              <a:t>naftalensku</a:t>
            </a:r>
            <a:r>
              <a:rPr lang="hr-HR" sz="2400" dirty="0"/>
              <a:t> i aromatsku naftu.</a:t>
            </a:r>
          </a:p>
        </p:txBody>
      </p:sp>
    </p:spTree>
    <p:extLst>
      <p:ext uri="{BB962C8B-B14F-4D97-AF65-F5344CB8AC3E}">
        <p14:creationId xmlns:p14="http://schemas.microsoft.com/office/powerpoint/2010/main" val="27127031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F632B9-3B0B-4ADF-9100-6207C082D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1451609"/>
          </a:xfrm>
        </p:spPr>
        <p:txBody>
          <a:bodyPr>
            <a:normAutofit/>
          </a:bodyPr>
          <a:lstStyle/>
          <a:p>
            <a:r>
              <a:rPr lang="hr-HR" dirty="0"/>
              <a:t>Prvo nalazište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0C5AA66-4ABA-4AA9-8775-C452868A4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177290"/>
            <a:ext cx="10353762" cy="46139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800" dirty="0"/>
              <a:t>        </a:t>
            </a:r>
          </a:p>
          <a:p>
            <a:r>
              <a:rPr lang="hr-HR" dirty="0"/>
              <a:t>Poznata je kao prvo nalazište nafte u Hrvatskoj i svijetu. Nafta se u </a:t>
            </a:r>
            <a:r>
              <a:rPr lang="hr-HR" dirty="0" err="1"/>
              <a:t>Peklenici</a:t>
            </a:r>
            <a:r>
              <a:rPr lang="hr-HR" dirty="0"/>
              <a:t> eksploatirala četiri godine prije nego u </a:t>
            </a:r>
            <a:r>
              <a:rPr lang="hr-HR" dirty="0" err="1"/>
              <a:t>Pensilvaniji</a:t>
            </a:r>
            <a:r>
              <a:rPr lang="hr-HR" dirty="0"/>
              <a:t> (SAD), odakle potječu prvi podaci o nafti na svijetu. Prvo korištenje nafte zbilo se 1856., a prvo bušenje 1886. godine. Od 1932. do 1940. proizvodnja nafte u cijeloj Jugoslaviji iznosi 5 884 tona, od čega je samo u </a:t>
            </a:r>
            <a:r>
              <a:rPr lang="hr-HR" dirty="0" err="1"/>
              <a:t>Peklenici</a:t>
            </a:r>
            <a:r>
              <a:rPr lang="hr-HR" dirty="0"/>
              <a:t> izvađeno 4 098 tona.</a:t>
            </a:r>
          </a:p>
          <a:p>
            <a:endParaRPr lang="hr-HR" dirty="0"/>
          </a:p>
          <a:p>
            <a:endParaRPr lang="hr-HR" sz="800" dirty="0"/>
          </a:p>
          <a:p>
            <a:endParaRPr lang="hr-HR" sz="800" dirty="0"/>
          </a:p>
          <a:p>
            <a:endParaRPr lang="hr-HR" sz="800" dirty="0"/>
          </a:p>
          <a:p>
            <a:endParaRPr lang="hr-HR" sz="800" dirty="0"/>
          </a:p>
          <a:p>
            <a:endParaRPr lang="hr-HR" sz="8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263BB7E-CF29-41C2-9CFE-E5691EC82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7" y="3484245"/>
            <a:ext cx="3876675" cy="289781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79B35793-EC84-4714-8287-7146EBB67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638" y="3484245"/>
            <a:ext cx="6505575" cy="305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724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21862-D0C4-477E-A674-415BD340B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501650"/>
            <a:ext cx="10353761" cy="892519"/>
          </a:xfrm>
        </p:spPr>
        <p:txBody>
          <a:bodyPr>
            <a:normAutofit/>
          </a:bodyPr>
          <a:lstStyle/>
          <a:p>
            <a:r>
              <a:rPr lang="hr-HR" sz="4400" dirty="0"/>
              <a:t>Najveći proizvođači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749B169-2C86-4486-97B9-B8C379FF7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2051" name="Picture 3" descr="https://upload.wikimedia.org/wikipedia/commons/thumb/0/0d/Flag_of_Saudi_Arabia.svg/22px-Flag_of_Saudi_Arabia.svg.png">
            <a:extLst>
              <a:ext uri="{FF2B5EF4-FFF2-40B4-BE49-F238E27FC236}">
                <a16:creationId xmlns:a16="http://schemas.microsoft.com/office/drawing/2014/main" id="{EF7CB005-F4CF-4D99-81FC-D5F0A61F7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4200" y="-401981988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usija">
            <a:hlinkClick r:id="rId3" tooltip="Rusija"/>
            <a:extLst>
              <a:ext uri="{FF2B5EF4-FFF2-40B4-BE49-F238E27FC236}">
                <a16:creationId xmlns:a16="http://schemas.microsoft.com/office/drawing/2014/main" id="{5285B23F-ED59-4834-8895-3665157C0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4200" y="-233373613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Sjedinjene Američke Države">
            <a:hlinkClick r:id="rId5" tooltip="Sjedinjene Američke Države"/>
            <a:extLst>
              <a:ext uri="{FF2B5EF4-FFF2-40B4-BE49-F238E27FC236}">
                <a16:creationId xmlns:a16="http://schemas.microsoft.com/office/drawing/2014/main" id="{899C33BC-94F4-4AF0-A942-0249827F0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4200" y="-103674863"/>
            <a:ext cx="20955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ran">
            <a:hlinkClick r:id="rId7" tooltip="Iran"/>
            <a:extLst>
              <a:ext uri="{FF2B5EF4-FFF2-40B4-BE49-F238E27FC236}">
                <a16:creationId xmlns:a16="http://schemas.microsoft.com/office/drawing/2014/main" id="{D9170ED2-D0D3-4812-A1DE-9CD0780EA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4200" y="116813013"/>
            <a:ext cx="2095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Meksiko">
            <a:hlinkClick r:id="rId9" tooltip="Meksiko"/>
            <a:extLst>
              <a:ext uri="{FF2B5EF4-FFF2-40B4-BE49-F238E27FC236}">
                <a16:creationId xmlns:a16="http://schemas.microsoft.com/office/drawing/2014/main" id="{5ABAE022-DCA4-4B9B-A20E-D3324A464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4200" y="246511763"/>
            <a:ext cx="2095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16EF9E1E-A326-4668-877F-FC75FCDBD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677A70EE-21C0-46AD-A08F-3F0E68B41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2600" y="-12572649"/>
            <a:ext cx="301686" cy="26453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sr-Latn-RS" altLang="sr-Latn-RS" sz="85100" b="0" i="0" u="none" strike="noStrike" cap="none" normalizeH="0" baseline="0" dirty="0">
              <a:ln>
                <a:noFill/>
              </a:ln>
              <a:solidFill>
                <a:srgbClr val="3F404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endParaRPr kumimoji="0" lang="sr-Latn-RS" altLang="sr-Latn-R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altLang="sr-Latn-RS" sz="85100" b="0" i="0" u="none" strike="noStrike" cap="none" normalizeH="0" baseline="0" dirty="0">
              <a:ln>
                <a:noFill/>
              </a:ln>
              <a:solidFill>
                <a:srgbClr val="3F404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8" name="Picture 10" descr="https://upload.wikimedia.org/wikipedia/commons/thumb/0/0d/Flag_of_Saudi_Arabia.svg/22px-Flag_of_Saudi_Arabia.svg.png">
            <a:extLst>
              <a:ext uri="{FF2B5EF4-FFF2-40B4-BE49-F238E27FC236}">
                <a16:creationId xmlns:a16="http://schemas.microsoft.com/office/drawing/2014/main" id="{313D45A6-D2FC-45B9-BC52-DBA9D0C1C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6600" y="-401829588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Rusija">
            <a:hlinkClick r:id="rId3" tooltip="Rusija"/>
            <a:extLst>
              <a:ext uri="{FF2B5EF4-FFF2-40B4-BE49-F238E27FC236}">
                <a16:creationId xmlns:a16="http://schemas.microsoft.com/office/drawing/2014/main" id="{AB7A1445-D64E-419B-BADC-758924B90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6600" y="-233221213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Sjedinjene Američke Države">
            <a:hlinkClick r:id="rId5" tooltip="Sjedinjene Američke Države"/>
            <a:extLst>
              <a:ext uri="{FF2B5EF4-FFF2-40B4-BE49-F238E27FC236}">
                <a16:creationId xmlns:a16="http://schemas.microsoft.com/office/drawing/2014/main" id="{CD071305-A2A5-44D6-A543-2DD8F94F6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6600" y="-103522463"/>
            <a:ext cx="20955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Iran">
            <a:hlinkClick r:id="rId7" tooltip="Iran"/>
            <a:extLst>
              <a:ext uri="{FF2B5EF4-FFF2-40B4-BE49-F238E27FC236}">
                <a16:creationId xmlns:a16="http://schemas.microsoft.com/office/drawing/2014/main" id="{4BE81CD4-F2E1-4FE9-ACA0-02F83C847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6600" y="116965413"/>
            <a:ext cx="2095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Meksiko">
            <a:hlinkClick r:id="rId9" tooltip="Meksiko"/>
            <a:extLst>
              <a:ext uri="{FF2B5EF4-FFF2-40B4-BE49-F238E27FC236}">
                <a16:creationId xmlns:a16="http://schemas.microsoft.com/office/drawing/2014/main" id="{7ECAE599-6287-4842-842E-B8608BB6B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6600" y="246664163"/>
            <a:ext cx="2095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5">
            <a:extLst>
              <a:ext uri="{FF2B5EF4-FFF2-40B4-BE49-F238E27FC236}">
                <a16:creationId xmlns:a16="http://schemas.microsoft.com/office/drawing/2014/main" id="{05E3BAC2-6F65-43E4-A5F3-0AAAFDF87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2CCFE415-9F2D-4637-95BE-F254EECD9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-17052643"/>
            <a:ext cx="217143852" cy="26284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altLang="sr-Latn-RS" sz="85100" b="0" i="0" u="none" strike="noStrike" cap="none" normalizeH="0" baseline="0" dirty="0">
              <a:ln>
                <a:noFill/>
              </a:ln>
              <a:solidFill>
                <a:srgbClr val="3F404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altLang="sr-Latn-RS" sz="85100" b="0" i="0" u="none" strike="noStrike" cap="none" normalizeH="0" baseline="0" dirty="0">
              <a:ln>
                <a:noFill/>
              </a:ln>
              <a:solidFill>
                <a:srgbClr val="3F404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65" name="Picture 17" descr="https://upload.wikimedia.org/wikipedia/commons/thumb/0/0d/Flag_of_Saudi_Arabia.svg/22px-Flag_of_Saudi_Arabia.svg.png">
            <a:extLst>
              <a:ext uri="{FF2B5EF4-FFF2-40B4-BE49-F238E27FC236}">
                <a16:creationId xmlns:a16="http://schemas.microsoft.com/office/drawing/2014/main" id="{87931D3F-182F-44A3-9718-0CD8862A0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0" y="-401677188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Rusija">
            <a:hlinkClick r:id="rId3" tooltip="Rusija"/>
            <a:extLst>
              <a:ext uri="{FF2B5EF4-FFF2-40B4-BE49-F238E27FC236}">
                <a16:creationId xmlns:a16="http://schemas.microsoft.com/office/drawing/2014/main" id="{48F39CE6-9E36-4BD3-88EF-665360361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0" y="-233068813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Sjedinjene Američke Države">
            <a:hlinkClick r:id="rId5" tooltip="Sjedinjene Američke Države"/>
            <a:extLst>
              <a:ext uri="{FF2B5EF4-FFF2-40B4-BE49-F238E27FC236}">
                <a16:creationId xmlns:a16="http://schemas.microsoft.com/office/drawing/2014/main" id="{6D38E05F-8EF5-4579-9005-24B9F3693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0" y="-103370063"/>
            <a:ext cx="20955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Iran">
            <a:hlinkClick r:id="rId7" tooltip="Iran"/>
            <a:extLst>
              <a:ext uri="{FF2B5EF4-FFF2-40B4-BE49-F238E27FC236}">
                <a16:creationId xmlns:a16="http://schemas.microsoft.com/office/drawing/2014/main" id="{4A832B0C-6D6A-43F6-941B-3D5454F61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0" y="117117813"/>
            <a:ext cx="2095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Meksiko">
            <a:hlinkClick r:id="rId9" tooltip="Meksiko"/>
            <a:extLst>
              <a:ext uri="{FF2B5EF4-FFF2-40B4-BE49-F238E27FC236}">
                <a16:creationId xmlns:a16="http://schemas.microsoft.com/office/drawing/2014/main" id="{FE98CAF8-7979-4AB6-9A9C-096D6B12D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0" y="246816563"/>
            <a:ext cx="2095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Rezervirano mjesto sadržaja 12">
            <a:extLst>
              <a:ext uri="{FF2B5EF4-FFF2-40B4-BE49-F238E27FC236}">
                <a16:creationId xmlns:a16="http://schemas.microsoft.com/office/drawing/2014/main" id="{A95298C6-CC94-457E-BB0A-276CE32F0F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1"/>
          <a:stretch>
            <a:fillRect/>
          </a:stretch>
        </p:blipFill>
        <p:spPr>
          <a:xfrm>
            <a:off x="551261" y="1370335"/>
            <a:ext cx="1507322" cy="1091274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9F2A4A29-492C-4B60-8B28-0158D926E78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2741" y="2541315"/>
            <a:ext cx="1507322" cy="978274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9DC089C1-7ACF-41D2-BD43-34764F45166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1261" y="3619884"/>
            <a:ext cx="1507322" cy="978273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60DCD196-6730-48F0-9626-7EAD5FFBB27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3198" y="4694510"/>
            <a:ext cx="1507322" cy="978274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6C441AD8-A8DC-4EA6-B803-D0370467F08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1261" y="5769137"/>
            <a:ext cx="1507323" cy="860240"/>
          </a:xfrm>
          <a:prstGeom prst="rect">
            <a:avLst/>
          </a:prstGeom>
        </p:spPr>
      </p:pic>
      <p:sp>
        <p:nvSpPr>
          <p:cNvPr id="21" name="TekstniOkvir 20">
            <a:extLst>
              <a:ext uri="{FF2B5EF4-FFF2-40B4-BE49-F238E27FC236}">
                <a16:creationId xmlns:a16="http://schemas.microsoft.com/office/drawing/2014/main" id="{CDB30BBB-93B3-49EC-8522-769AC9F74BD0}"/>
              </a:ext>
            </a:extLst>
          </p:cNvPr>
          <p:cNvSpPr txBox="1"/>
          <p:nvPr/>
        </p:nvSpPr>
        <p:spPr>
          <a:xfrm>
            <a:off x="2408523" y="1681036"/>
            <a:ext cx="8991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Saudijska Arabija (10.37 milijuna barela)</a:t>
            </a: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56FE12AD-3A60-4734-9167-96344DBFC95B}"/>
              </a:ext>
            </a:extLst>
          </p:cNvPr>
          <p:cNvSpPr txBox="1"/>
          <p:nvPr/>
        </p:nvSpPr>
        <p:spPr>
          <a:xfrm>
            <a:off x="2421118" y="2774097"/>
            <a:ext cx="8526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/>
              <a:t>Rusija (9,27 milijuna barela)</a:t>
            </a: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id="{7401DC96-C3A8-4491-AACB-695FBB206387}"/>
              </a:ext>
            </a:extLst>
          </p:cNvPr>
          <p:cNvSpPr txBox="1"/>
          <p:nvPr/>
        </p:nvSpPr>
        <p:spPr>
          <a:xfrm>
            <a:off x="2421118" y="3755077"/>
            <a:ext cx="8645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/>
              <a:t>SAD (8,69 milijuna barela)</a:t>
            </a: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id="{38929202-F2B0-4D9E-AEEA-E2A7C2E80229}"/>
              </a:ext>
            </a:extLst>
          </p:cNvPr>
          <p:cNvSpPr txBox="1"/>
          <p:nvPr/>
        </p:nvSpPr>
        <p:spPr>
          <a:xfrm flipH="1">
            <a:off x="2421118" y="4829704"/>
            <a:ext cx="8321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/>
              <a:t>Iran (4,09 milijuna barela)</a:t>
            </a: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id="{DB1981A6-4B56-41D9-A3C2-547ADE63104E}"/>
              </a:ext>
            </a:extLst>
          </p:cNvPr>
          <p:cNvSpPr txBox="1"/>
          <p:nvPr/>
        </p:nvSpPr>
        <p:spPr>
          <a:xfrm>
            <a:off x="2421118" y="5845314"/>
            <a:ext cx="7861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/>
              <a:t>Meksiko (3,83 milijuna barela)</a:t>
            </a:r>
          </a:p>
        </p:txBody>
      </p:sp>
    </p:spTree>
    <p:extLst>
      <p:ext uri="{BB962C8B-B14F-4D97-AF65-F5344CB8AC3E}">
        <p14:creationId xmlns:p14="http://schemas.microsoft.com/office/powerpoint/2010/main" val="331634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D345D00-7F21-48FE-8388-219B95A3E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353" y="301175"/>
            <a:ext cx="10353761" cy="1326321"/>
          </a:xfrm>
        </p:spPr>
        <p:txBody>
          <a:bodyPr/>
          <a:lstStyle/>
          <a:p>
            <a:r>
              <a:rPr lang="hr-HR" dirty="0"/>
              <a:t>Ležišta nafte u hrvatskoj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0115364-987E-485E-81E2-B311F7016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74" y="1272760"/>
            <a:ext cx="9926052" cy="3618936"/>
          </a:xfrm>
        </p:spPr>
        <p:txBody>
          <a:bodyPr>
            <a:normAutofit fontScale="40000" lnSpcReduction="20000"/>
          </a:bodyPr>
          <a:lstStyle/>
          <a:p>
            <a:endParaRPr lang="hr-HR" dirty="0"/>
          </a:p>
          <a:p>
            <a:pPr marL="0" indent="0">
              <a:buNone/>
            </a:pPr>
            <a:r>
              <a:rPr lang="hr-HR" sz="5100" dirty="0"/>
              <a:t>Na teritoriju Hrvatske mogu se izdvojiti četiri područja s ležištima nafte, to su Dravska, Murska, Savska i Slavonsko-srijemska potolina (Sl.6.). Na području tih potolina nafta se trenutni vadi s 35 naftnih polja, a sva ta područja dio su velikog Panonskog bazena koji je najbolje istraženi dio Hrvatske što se tiče nafte i plina. Neki tragovi nafte pronađeni su i u podmorju Jadranskog mora, a prisutnost ugljikovodika u Dinarskom sedimentacijskom bazenu upućuje na mogućnost pronalaska nafte i u tom području. </a:t>
            </a:r>
          </a:p>
          <a:p>
            <a:endParaRPr lang="hr-HR" sz="4400" dirty="0"/>
          </a:p>
          <a:p>
            <a:pPr marL="0" indent="0">
              <a:buNone/>
            </a:pPr>
            <a:r>
              <a:rPr lang="hr-HR" sz="4400" dirty="0"/>
              <a:t> 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0E0AFBE-C453-4E46-BCD1-C56838C70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358" y="3790333"/>
            <a:ext cx="4495549" cy="276649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5BC132A7-6BAA-4D27-B9CB-C6704BA29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4538" y="3790332"/>
            <a:ext cx="4808872" cy="270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463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3029CE-8792-4BBE-884E-78BEF51FE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533" y="255111"/>
            <a:ext cx="10353761" cy="1326321"/>
          </a:xfrm>
        </p:spPr>
        <p:txBody>
          <a:bodyPr/>
          <a:lstStyle/>
          <a:p>
            <a:r>
              <a:rPr lang="hr-HR" dirty="0"/>
              <a:t>cijena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A021FAA-42BB-4244-B46C-0BC12B7C1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532" y="1581432"/>
            <a:ext cx="10353762" cy="3695136"/>
          </a:xfrm>
        </p:spPr>
        <p:txBody>
          <a:bodyPr/>
          <a:lstStyle/>
          <a:p>
            <a:r>
              <a:rPr lang="hr-HR" dirty="0"/>
              <a:t>Cijena nafte je na svjetskom tržištu </a:t>
            </a:r>
            <a:r>
              <a:rPr lang="hr-HR" dirty="0" err="1"/>
              <a:t>ušesterostručena</a:t>
            </a:r>
            <a:r>
              <a:rPr lang="hr-HR" dirty="0"/>
              <a:t> u razdoblju od 2000. godine do danas. U 2008. godini cijena nafte je prešla granicu od 100 USD po barelu nafte. Pretpostavlja se da će u bliskoj budućnosti proizvodnja nafte doći do vrhunca a do 2050. će biti iscrpljene sve zalihe. No, ukupni vijek trajanja fosilnih goriva, poglavito nafte i plina, teško je prognozirati, jer se istovremeno otkrivaju nove zalihe ugljikovodika, a i potrošnja se racionalizira što zbog naprednije tehnologije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2C09038-6AAC-448B-83C3-4793D767D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095" y="3894177"/>
            <a:ext cx="4261577" cy="277929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0C33B99-A328-4FA9-AE55-0F9ED1FBE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194" y="3894177"/>
            <a:ext cx="4414839" cy="277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0118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5CC716-8A64-4A6C-94C3-1CCBC3B08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izvor: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12ADE5A-4715-48A1-920A-98721A690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4356987"/>
          </a:xfrm>
        </p:spPr>
        <p:txBody>
          <a:bodyPr>
            <a:normAutofit/>
          </a:bodyPr>
          <a:lstStyle/>
          <a:p>
            <a:r>
              <a:rPr lang="hr-HR" dirty="0">
                <a:hlinkClick r:id="rId2"/>
              </a:rPr>
              <a:t>https://hr.wikipedia.org/wiki/Nafta</a:t>
            </a:r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                                                                                                      IZRADILI:MARKO MEZAK VUK</a:t>
            </a:r>
          </a:p>
          <a:p>
            <a:pPr marL="0" indent="0">
              <a:buNone/>
            </a:pPr>
            <a:r>
              <a:rPr lang="hr-HR" dirty="0"/>
              <a:t>                                                                                                                        PATRIK ŠANTIĆ,8.b</a:t>
            </a:r>
          </a:p>
        </p:txBody>
      </p:sp>
    </p:spTree>
    <p:extLst>
      <p:ext uri="{BB962C8B-B14F-4D97-AF65-F5344CB8AC3E}">
        <p14:creationId xmlns:p14="http://schemas.microsoft.com/office/powerpoint/2010/main" val="494828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Sivi tonov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101</TotalTime>
  <Words>560</Words>
  <Application>Microsoft Office PowerPoint</Application>
  <PresentationFormat>Široki zaslon</PresentationFormat>
  <Paragraphs>37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Arial</vt:lpstr>
      <vt:lpstr>Bookman Old Style</vt:lpstr>
      <vt:lpstr>Rockwell</vt:lpstr>
      <vt:lpstr>Damask</vt:lpstr>
      <vt:lpstr>nafta</vt:lpstr>
      <vt:lpstr>Što je nafta?</vt:lpstr>
      <vt:lpstr>postanak</vt:lpstr>
      <vt:lpstr>sastav</vt:lpstr>
      <vt:lpstr>Prvo nalazište </vt:lpstr>
      <vt:lpstr>Najveći proizvođači</vt:lpstr>
      <vt:lpstr>Ležišta nafte u hrvatskoj</vt:lpstr>
      <vt:lpstr>cijena</vt:lpstr>
      <vt:lpstr>izvor: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nafta</dc:title>
  <dc:creator>Marko Mezak Vuk</dc:creator>
  <cp:lastModifiedBy>Marko Mezak Vuk</cp:lastModifiedBy>
  <cp:revision>9</cp:revision>
  <dcterms:created xsi:type="dcterms:W3CDTF">2017-12-16T10:06:30Z</dcterms:created>
  <dcterms:modified xsi:type="dcterms:W3CDTF">2017-12-16T11:48:01Z</dcterms:modified>
</cp:coreProperties>
</file>