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81" d="100"/>
          <a:sy n="81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E7867-E924-4830-8DEE-C899A68C19E9}" type="datetimeFigureOut">
              <a:rPr lang="hr-HR" smtClean="0"/>
              <a:t>2.4.2018.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64786-C244-436B-A710-FC7A6EAEB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355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64786-C244-436B-A710-FC7A6EAEBEED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977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991173-81AA-4A15-9DF2-A91F009E9D96}" type="datetimeFigureOut">
              <a:rPr lang="hr-HR" smtClean="0"/>
              <a:t>2.4.2018.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41C3ED-9D83-45D8-8A95-2F7601B604C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91173-81AA-4A15-9DF2-A91F009E9D96}" type="datetimeFigureOut">
              <a:rPr lang="hr-HR" smtClean="0"/>
              <a:t>2.4.2018.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1C3ED-9D83-45D8-8A95-2F7601B604C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91173-81AA-4A15-9DF2-A91F009E9D96}" type="datetimeFigureOut">
              <a:rPr lang="hr-HR" smtClean="0"/>
              <a:t>2.4.2018.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1C3ED-9D83-45D8-8A95-2F7601B604C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91173-81AA-4A15-9DF2-A91F009E9D96}" type="datetimeFigureOut">
              <a:rPr lang="hr-HR" smtClean="0"/>
              <a:t>2.4.2018.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1C3ED-9D83-45D8-8A95-2F7601B604C3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91173-81AA-4A15-9DF2-A91F009E9D96}" type="datetimeFigureOut">
              <a:rPr lang="hr-HR" smtClean="0"/>
              <a:t>2.4.2018.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1C3ED-9D83-45D8-8A95-2F7601B604C3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91173-81AA-4A15-9DF2-A91F009E9D96}" type="datetimeFigureOut">
              <a:rPr lang="hr-HR" smtClean="0"/>
              <a:t>2.4.2018.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1C3ED-9D83-45D8-8A95-2F7601B604C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91173-81AA-4A15-9DF2-A91F009E9D96}" type="datetimeFigureOut">
              <a:rPr lang="hr-HR" smtClean="0"/>
              <a:t>2.4.2018.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1C3ED-9D83-45D8-8A95-2F7601B604C3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91173-81AA-4A15-9DF2-A91F009E9D96}" type="datetimeFigureOut">
              <a:rPr lang="hr-HR" smtClean="0"/>
              <a:t>2.4.2018.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1C3ED-9D83-45D8-8A95-2F7601B604C3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91173-81AA-4A15-9DF2-A91F009E9D96}" type="datetimeFigureOut">
              <a:rPr lang="hr-HR" smtClean="0"/>
              <a:t>2.4.2018.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1C3ED-9D83-45D8-8A95-2F7601B604C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2991173-81AA-4A15-9DF2-A91F009E9D96}" type="datetimeFigureOut">
              <a:rPr lang="hr-HR" smtClean="0"/>
              <a:t>2.4.2018.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1C3ED-9D83-45D8-8A95-2F7601B604C3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991173-81AA-4A15-9DF2-A91F009E9D96}" type="datetimeFigureOut">
              <a:rPr lang="hr-HR" smtClean="0"/>
              <a:t>2.4.2018.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41C3ED-9D83-45D8-8A95-2F7601B604C3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2991173-81AA-4A15-9DF2-A91F009E9D96}" type="datetimeFigureOut">
              <a:rPr lang="hr-HR" smtClean="0"/>
              <a:t>2.4.2018.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41C3ED-9D83-45D8-8A95-2F7601B604C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UGLJIKOHIDRATI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989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877272"/>
          </a:xfrm>
        </p:spPr>
        <p:txBody>
          <a:bodyPr>
            <a:normAutofit/>
          </a:bodyPr>
          <a:lstStyle/>
          <a:p>
            <a:r>
              <a:rPr lang="hr-HR" dirty="0"/>
              <a:t>Ugljikohidrati su vrlo raznolika i velika skupina organskih spojeva važna za sva živa bića</a:t>
            </a:r>
            <a:r>
              <a:rPr lang="hr-HR" dirty="0" smtClean="0"/>
              <a:t>.</a:t>
            </a:r>
          </a:p>
          <a:p>
            <a:r>
              <a:rPr lang="hr-HR" dirty="0" smtClean="0"/>
              <a:t>Sastavni su dio </a:t>
            </a:r>
            <a:r>
              <a:rPr lang="hr-HR" dirty="0"/>
              <a:t>prehrambenih namirnica koje svakodnevno unosimo u organizam (voća i povrća, žitarica, riže i krumpira, itd</a:t>
            </a:r>
            <a:r>
              <a:rPr lang="hr-HR" dirty="0" smtClean="0"/>
              <a:t>.)</a:t>
            </a:r>
          </a:p>
          <a:p>
            <a:r>
              <a:rPr lang="hr-HR" dirty="0" smtClean="0"/>
              <a:t>Iz njih dobivamo oko 50% energije unesene hranom te su oni </a:t>
            </a:r>
            <a:r>
              <a:rPr lang="hr-HR" dirty="0" smtClean="0">
                <a:solidFill>
                  <a:srgbClr val="FF0000"/>
                </a:solidFill>
              </a:rPr>
              <a:t>najvažniji izvor energije </a:t>
            </a:r>
            <a:r>
              <a:rPr lang="hr-HR" dirty="0" smtClean="0"/>
              <a:t>za ljudski organizam.</a:t>
            </a:r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3408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Općenito o ugljikohidratima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40" y="4192778"/>
            <a:ext cx="504056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46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196752"/>
            <a:ext cx="8373616" cy="4810539"/>
          </a:xfrm>
        </p:spPr>
        <p:txBody>
          <a:bodyPr/>
          <a:lstStyle/>
          <a:p>
            <a:r>
              <a:rPr lang="hr-HR" dirty="0"/>
              <a:t>Naziv su dobili u 19. stoljeću kada se smatralo da su to spojevi </a:t>
            </a:r>
            <a:r>
              <a:rPr lang="hr-HR" dirty="0" smtClean="0"/>
              <a:t>samo ugljika </a:t>
            </a:r>
            <a:r>
              <a:rPr lang="hr-HR" dirty="0"/>
              <a:t>i </a:t>
            </a:r>
            <a:r>
              <a:rPr lang="hr-HR" dirty="0" smtClean="0"/>
              <a:t>vode (ugljikov-hidrat)</a:t>
            </a:r>
            <a:endParaRPr lang="hr-HR" dirty="0"/>
          </a:p>
          <a:p>
            <a:r>
              <a:rPr lang="hr-HR" dirty="0" smtClean="0"/>
              <a:t>većinu ugljikohidrata možemo prikazati formulom: (CH2O)n</a:t>
            </a:r>
            <a:endParaRPr lang="hr-HR" dirty="0"/>
          </a:p>
          <a:p>
            <a:r>
              <a:rPr lang="hr-HR" dirty="0" smtClean="0"/>
              <a:t>Danas je poznato da neki ugljikohidrati sadrže druge elemente (sumpor,</a:t>
            </a:r>
            <a:r>
              <a:rPr lang="hr-HR" dirty="0" err="1" smtClean="0"/>
              <a:t>dušik.</a:t>
            </a:r>
            <a:r>
              <a:rPr lang="hr-HR" dirty="0" smtClean="0"/>
              <a:t>.) te im je prikladniji naziv </a:t>
            </a:r>
            <a:r>
              <a:rPr lang="hr-HR" dirty="0" err="1" smtClean="0"/>
              <a:t>saharidi</a:t>
            </a:r>
            <a:r>
              <a:rPr lang="hr-HR" dirty="0" smtClean="0"/>
              <a:t> (šećeri).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hr-HR" dirty="0" smtClean="0"/>
              <a:t>Povijest ugljikohidrata</a:t>
            </a:r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70403"/>
            <a:ext cx="3399397" cy="208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14555"/>
            <a:ext cx="3672408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5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Podjela ugljikohidrata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-26532" y="1352891"/>
            <a:ext cx="9170532" cy="5505109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hr-HR" sz="5100" dirty="0"/>
              <a:t>Jednostavni ugljikohidrati:</a:t>
            </a:r>
          </a:p>
          <a:p>
            <a:pPr marL="109728" indent="0">
              <a:buNone/>
            </a:pPr>
            <a:r>
              <a:rPr lang="hr-HR" sz="5100" dirty="0" err="1" smtClean="0">
                <a:solidFill>
                  <a:srgbClr val="FF0000"/>
                </a:solidFill>
              </a:rPr>
              <a:t>Monosaharidi</a:t>
            </a:r>
            <a:r>
              <a:rPr lang="hr-HR" sz="5100" dirty="0" smtClean="0">
                <a:solidFill>
                  <a:srgbClr val="FF0000"/>
                </a:solidFill>
              </a:rPr>
              <a:t> (C6H12O6)</a:t>
            </a:r>
          </a:p>
          <a:p>
            <a:pPr marL="109728" indent="0">
              <a:buNone/>
            </a:pPr>
            <a:r>
              <a:rPr lang="hr-HR" sz="5100" dirty="0" smtClean="0"/>
              <a:t>-nazivaju se šećerima (grožđani-glukoza,voćni šećer fruktoza)</a:t>
            </a:r>
          </a:p>
          <a:p>
            <a:pPr marL="109728" indent="0">
              <a:buNone/>
            </a:pPr>
            <a:r>
              <a:rPr lang="hr-HR" sz="5100" dirty="0" smtClean="0"/>
              <a:t>-slatkog su okusa</a:t>
            </a:r>
          </a:p>
          <a:p>
            <a:pPr marL="109728" indent="0">
              <a:buNone/>
            </a:pPr>
            <a:r>
              <a:rPr lang="hr-HR" sz="5100" dirty="0" smtClean="0"/>
              <a:t>-lako topljivi u vodi    </a:t>
            </a:r>
            <a:endParaRPr lang="hr-HR" dirty="0"/>
          </a:p>
          <a:p>
            <a:pPr marL="109728" indent="0">
              <a:buNone/>
            </a:pPr>
            <a:endParaRPr lang="hr-HR" dirty="0" smtClean="0"/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endParaRPr lang="hr-HR" dirty="0" smtClean="0"/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endParaRPr lang="hr-HR" dirty="0" smtClean="0"/>
          </a:p>
          <a:p>
            <a:pPr marL="109728" indent="0">
              <a:buNone/>
            </a:pPr>
            <a:r>
              <a:rPr lang="hr-HR" dirty="0" smtClean="0"/>
              <a:t>            </a:t>
            </a:r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endParaRPr lang="hr-HR" dirty="0" smtClean="0"/>
          </a:p>
          <a:p>
            <a:pPr marL="109728" indent="0">
              <a:buNone/>
            </a:pPr>
            <a:endParaRPr lang="hr-HR" dirty="0" smtClean="0"/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r>
              <a:rPr lang="hr-HR" dirty="0" smtClean="0"/>
              <a:t> </a:t>
            </a:r>
          </a:p>
          <a:p>
            <a:pPr marL="109728" indent="0">
              <a:buNone/>
            </a:pPr>
            <a:r>
              <a:rPr lang="hr-HR" dirty="0" smtClean="0"/>
              <a:t>                  - molekula glukoze                                            -molekula fruktoze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99057"/>
            <a:ext cx="3816424" cy="21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99666"/>
            <a:ext cx="237626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7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79512" y="188640"/>
            <a:ext cx="8147248" cy="5818651"/>
          </a:xfrm>
        </p:spPr>
        <p:txBody>
          <a:bodyPr/>
          <a:lstStyle/>
          <a:p>
            <a:r>
              <a:rPr lang="hr-HR" dirty="0" err="1" smtClean="0"/>
              <a:t>Galaktoza</a:t>
            </a:r>
            <a:endParaRPr lang="hr-HR" dirty="0" smtClean="0"/>
          </a:p>
          <a:p>
            <a:pPr marL="109728" indent="0">
              <a:buNone/>
            </a:pPr>
            <a:r>
              <a:rPr lang="hr-HR" dirty="0" smtClean="0"/>
              <a:t>-šećer manje sladak od fruktoze i glukoze</a:t>
            </a:r>
          </a:p>
          <a:p>
            <a:pPr marL="109728" indent="0">
              <a:buNone/>
            </a:pPr>
            <a:r>
              <a:rPr lang="hr-HR" dirty="0" smtClean="0"/>
              <a:t>-nalazi se u mliječnim proizvodima,šećernoj repi i </a:t>
            </a:r>
            <a:r>
              <a:rPr lang="hr-HR" dirty="0" err="1" smtClean="0"/>
              <a:t>sl..</a:t>
            </a:r>
            <a:r>
              <a:rPr lang="hr-HR" dirty="0" smtClean="0"/>
              <a:t>.</a:t>
            </a:r>
          </a:p>
          <a:p>
            <a:pPr marL="109728" indent="0">
              <a:buNone/>
            </a:pPr>
            <a:r>
              <a:rPr lang="hr-HR" dirty="0" smtClean="0"/>
              <a:t>-spajanjem (reakcijom) </a:t>
            </a:r>
            <a:r>
              <a:rPr lang="hr-HR" dirty="0" err="1" smtClean="0"/>
              <a:t>galaktoze</a:t>
            </a:r>
            <a:r>
              <a:rPr lang="hr-HR" dirty="0" smtClean="0"/>
              <a:t> i glukoze nastaje </a:t>
            </a:r>
            <a:r>
              <a:rPr lang="hr-HR" dirty="0" err="1" smtClean="0"/>
              <a:t>disaharid</a:t>
            </a:r>
            <a:r>
              <a:rPr lang="hr-HR" dirty="0" smtClean="0"/>
              <a:t> laktoza </a:t>
            </a:r>
            <a:endParaRPr lang="hr-HR" dirty="0"/>
          </a:p>
        </p:txBody>
      </p:sp>
      <p:pic>
        <p:nvPicPr>
          <p:cNvPr id="4098" name="Picture 2" descr="C:\Users\Korisnik\Downloads\29853377_1654874817966322_65545813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474" y="2924944"/>
            <a:ext cx="518457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risnik\Downloads\29939349_1654874464633024_211871743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3949297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6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r>
              <a:rPr lang="hr-HR" dirty="0" smtClean="0"/>
              <a:t>Složeni ugljikohidrati su:</a:t>
            </a:r>
          </a:p>
          <a:p>
            <a:pPr marL="109728" indent="0">
              <a:buNone/>
            </a:pPr>
            <a:r>
              <a:rPr lang="hr-HR" dirty="0" err="1" smtClean="0">
                <a:solidFill>
                  <a:srgbClr val="FF0000"/>
                </a:solidFill>
              </a:rPr>
              <a:t>Disaharidi</a:t>
            </a:r>
            <a:r>
              <a:rPr lang="hr-HR" dirty="0" smtClean="0">
                <a:solidFill>
                  <a:srgbClr val="FF0000"/>
                </a:solidFill>
              </a:rPr>
              <a:t> (C12H22O11)</a:t>
            </a:r>
          </a:p>
          <a:p>
            <a:pPr marL="109728" indent="0">
              <a:buNone/>
            </a:pPr>
            <a:r>
              <a:rPr lang="hr-HR" dirty="0" smtClean="0"/>
              <a:t>-građeni od dviju međusobno povezanih </a:t>
            </a:r>
            <a:r>
              <a:rPr lang="hr-HR" dirty="0" err="1" smtClean="0"/>
              <a:t>monosaharidnih</a:t>
            </a:r>
            <a:r>
              <a:rPr lang="hr-HR" dirty="0" smtClean="0"/>
              <a:t> jedinica</a:t>
            </a:r>
          </a:p>
          <a:p>
            <a:pPr marL="109728" indent="0">
              <a:buNone/>
            </a:pPr>
            <a:r>
              <a:rPr lang="hr-HR" dirty="0" smtClean="0"/>
              <a:t>-slatkog okusa i topljivi u vodi</a:t>
            </a:r>
          </a:p>
          <a:p>
            <a:pPr marL="109728" indent="0">
              <a:buNone/>
            </a:pPr>
            <a:r>
              <a:rPr lang="hr-HR" dirty="0" smtClean="0"/>
              <a:t>-saharoza,laktoza i </a:t>
            </a:r>
            <a:r>
              <a:rPr lang="hr-HR" dirty="0" err="1" smtClean="0"/>
              <a:t>maltoza</a:t>
            </a:r>
            <a:endParaRPr lang="hr-HR" dirty="0" smtClean="0"/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endParaRPr lang="hr-H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3491880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Slikovni rezultat za Å¡eÄerna trs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73913"/>
            <a:ext cx="3675112" cy="225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14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5890659"/>
          </a:xfrm>
        </p:spPr>
        <p:txBody>
          <a:bodyPr/>
          <a:lstStyle/>
          <a:p>
            <a:pPr marL="109728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Polisaharidi </a:t>
            </a:r>
          </a:p>
          <a:p>
            <a:pPr marL="109728" indent="0">
              <a:buNone/>
            </a:pPr>
            <a:r>
              <a:rPr lang="hr-HR" dirty="0" smtClean="0"/>
              <a:t>-izgrađeni su od velikoga broja međusobno povezanih </a:t>
            </a:r>
            <a:r>
              <a:rPr lang="hr-HR" dirty="0" err="1" smtClean="0"/>
              <a:t>monosaharidnih</a:t>
            </a:r>
            <a:r>
              <a:rPr lang="hr-HR" dirty="0" smtClean="0"/>
              <a:t> jedinica </a:t>
            </a:r>
          </a:p>
          <a:p>
            <a:pPr marL="109728" indent="0">
              <a:buNone/>
            </a:pPr>
            <a:r>
              <a:rPr lang="hr-HR" dirty="0" smtClean="0"/>
              <a:t>-imaju veliku relativnu molekulsku masu te ih nazivamo makromolekulama</a:t>
            </a:r>
          </a:p>
          <a:p>
            <a:pPr marL="109728" indent="0">
              <a:buNone/>
            </a:pPr>
            <a:r>
              <a:rPr lang="hr-HR" dirty="0"/>
              <a:t>-NISU slatka okusa i slabo su topljivi u vodi</a:t>
            </a:r>
          </a:p>
          <a:p>
            <a:pPr marL="109728" indent="0">
              <a:buNone/>
            </a:pPr>
            <a:r>
              <a:rPr lang="hr-HR" dirty="0" smtClean="0"/>
              <a:t>-škrob i </a:t>
            </a:r>
            <a:r>
              <a:rPr lang="hr-HR" dirty="0"/>
              <a:t>celuloza (C6H10O5)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84394"/>
            <a:ext cx="3641030" cy="232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5"/>
            <a:ext cx="3518520" cy="201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92964"/>
            <a:ext cx="4427984" cy="206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46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/>
          <a:lstStyle/>
          <a:p>
            <a:r>
              <a:rPr lang="hr-HR" sz="2400" dirty="0" smtClean="0">
                <a:solidFill>
                  <a:srgbClr val="FF0000"/>
                </a:solidFill>
              </a:rPr>
              <a:t>Fotosinteza</a:t>
            </a:r>
          </a:p>
          <a:p>
            <a:pPr marL="109728" indent="0">
              <a:buNone/>
            </a:pPr>
            <a:r>
              <a:rPr lang="hr-HR" sz="2400" dirty="0"/>
              <a:t>-složen proces pri kojemu se iz ugljikovog dioksida i vode uz pomoć sunčeve svjetlosti i klorofila iz </a:t>
            </a:r>
            <a:r>
              <a:rPr lang="hr-HR" sz="2400" dirty="0" err="1"/>
              <a:t>kloroplasta</a:t>
            </a:r>
            <a:r>
              <a:rPr lang="hr-HR" sz="2400" dirty="0"/>
              <a:t> proizvode </a:t>
            </a:r>
            <a:r>
              <a:rPr lang="hr-HR" sz="2400" dirty="0" smtClean="0"/>
              <a:t>kisik </a:t>
            </a:r>
            <a:r>
              <a:rPr lang="hr-HR" sz="2400" dirty="0"/>
              <a:t>i </a:t>
            </a:r>
            <a:r>
              <a:rPr lang="hr-HR" sz="2400" dirty="0" smtClean="0"/>
              <a:t>šećer</a:t>
            </a:r>
          </a:p>
          <a:p>
            <a:pPr marL="109728" indent="0">
              <a:buNone/>
            </a:pPr>
            <a:r>
              <a:rPr lang="hr-HR" dirty="0" smtClean="0"/>
              <a:t>                     </a:t>
            </a:r>
            <a:r>
              <a:rPr lang="hr-HR" sz="1100" dirty="0" smtClean="0">
                <a:solidFill>
                  <a:srgbClr val="FF0000"/>
                </a:solidFill>
              </a:rPr>
              <a:t>Sunčeva svjetlost,klorofil</a:t>
            </a:r>
          </a:p>
          <a:p>
            <a:pPr marL="109728" indent="0">
              <a:buNone/>
            </a:pPr>
            <a:r>
              <a:rPr lang="hr-HR" sz="2400" dirty="0" smtClean="0">
                <a:solidFill>
                  <a:srgbClr val="FF0000"/>
                </a:solidFill>
              </a:rPr>
              <a:t>n CO2 + n H2O                  (CH2O)n + n O2)</a:t>
            </a:r>
            <a:endParaRPr lang="hr-HR" sz="2400" dirty="0">
              <a:solidFill>
                <a:srgbClr val="FF0000"/>
              </a:solidFill>
            </a:endParaRPr>
          </a:p>
          <a:p>
            <a:r>
              <a:rPr lang="hr-HR" sz="2400" dirty="0" smtClean="0">
                <a:solidFill>
                  <a:srgbClr val="FF0000"/>
                </a:solidFill>
              </a:rPr>
              <a:t>Stanično disanje</a:t>
            </a:r>
          </a:p>
          <a:p>
            <a:pPr marL="109728" indent="0">
              <a:buNone/>
            </a:pPr>
            <a:r>
              <a:rPr lang="hr-HR" sz="2400" dirty="0" smtClean="0"/>
              <a:t>-</a:t>
            </a:r>
            <a:r>
              <a:rPr lang="vi-VN" sz="2400" dirty="0" smtClean="0"/>
              <a:t> </a:t>
            </a:r>
            <a:r>
              <a:rPr lang="vi-VN" sz="2400" dirty="0"/>
              <a:t>proces u kojem se oksidacija (razgradnja) ugljikohidrata u živim organizmima zbiva u stanicama. Tim procesom se oslobađa energija i nastaju voda i ugljikov dioksid</a:t>
            </a:r>
            <a:r>
              <a:rPr lang="vi-VN" sz="2800" dirty="0"/>
              <a:t>. </a:t>
            </a:r>
            <a:endParaRPr lang="hr-HR" sz="2800" dirty="0" smtClean="0"/>
          </a:p>
          <a:p>
            <a:pPr marL="109728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(CH2O)n + n O2               n CO2 + n H2O + energija</a:t>
            </a:r>
          </a:p>
          <a:p>
            <a:pPr marL="393192" lvl="1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393192" lvl="1" indent="0"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hr-HR" dirty="0" smtClean="0">
              <a:solidFill>
                <a:srgbClr val="FF000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116632"/>
            <a:ext cx="8686800" cy="50405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Procesi nastajanja i razgradnje </a:t>
            </a:r>
            <a:endParaRPr lang="hr-HR" dirty="0"/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2627784" y="285293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>
            <a:off x="2987824" y="537321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20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-23447" y="1124744"/>
            <a:ext cx="9144001" cy="5733256"/>
          </a:xfrm>
        </p:spPr>
        <p:txBody>
          <a:bodyPr/>
          <a:lstStyle/>
          <a:p>
            <a:r>
              <a:rPr lang="hr-HR" dirty="0" smtClean="0"/>
              <a:t>IZRADILE:</a:t>
            </a:r>
          </a:p>
          <a:p>
            <a:pPr marL="109728" indent="0">
              <a:buNone/>
            </a:pPr>
            <a:r>
              <a:rPr lang="hr-HR" dirty="0" smtClean="0"/>
              <a:t>Laura </a:t>
            </a:r>
            <a:r>
              <a:rPr lang="hr-HR" dirty="0" err="1" smtClean="0"/>
              <a:t>Djedović</a:t>
            </a:r>
            <a:r>
              <a:rPr lang="hr-HR" dirty="0" smtClean="0"/>
              <a:t> 8.b</a:t>
            </a:r>
          </a:p>
          <a:p>
            <a:pPr marL="109728" indent="0">
              <a:buNone/>
            </a:pPr>
            <a:r>
              <a:rPr lang="hr-HR" dirty="0" smtClean="0"/>
              <a:t>Iva </a:t>
            </a:r>
            <a:r>
              <a:rPr lang="hr-HR" dirty="0" err="1" smtClean="0"/>
              <a:t>Mihalj</a:t>
            </a:r>
            <a:r>
              <a:rPr lang="hr-HR" dirty="0" smtClean="0"/>
              <a:t>   8.b</a:t>
            </a:r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r>
              <a:rPr lang="hr-HR" dirty="0" smtClean="0"/>
              <a:t>IZVORI:</a:t>
            </a:r>
          </a:p>
          <a:p>
            <a:pPr marL="109728" indent="0">
              <a:buNone/>
            </a:pPr>
            <a:r>
              <a:rPr lang="hr-HR" dirty="0" smtClean="0"/>
              <a:t>-</a:t>
            </a:r>
            <a:r>
              <a:rPr lang="hr-HR" dirty="0" err="1" smtClean="0"/>
              <a:t>udž</a:t>
            </a:r>
            <a:r>
              <a:rPr lang="hr-HR" dirty="0" smtClean="0"/>
              <a:t>. Kemija 8,školska knjiga Zagreb,2015.</a:t>
            </a:r>
          </a:p>
          <a:p>
            <a:pPr marL="109728" indent="0">
              <a:buNone/>
            </a:pPr>
            <a:r>
              <a:rPr lang="hr-HR" dirty="0"/>
              <a:t>-https://</a:t>
            </a:r>
            <a:r>
              <a:rPr lang="hr-HR" dirty="0" smtClean="0"/>
              <a:t>hr.wikipedia.org/wiki/</a:t>
            </a:r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r>
              <a:rPr lang="hr-HR" dirty="0" smtClean="0"/>
              <a:t>MENTOR: Ivana </a:t>
            </a:r>
            <a:r>
              <a:rPr lang="hr-HR" dirty="0" err="1" smtClean="0"/>
              <a:t>Feldi</a:t>
            </a:r>
            <a:r>
              <a:rPr lang="hr-HR" dirty="0" smtClean="0"/>
              <a:t> </a:t>
            </a:r>
            <a:r>
              <a:rPr lang="hr-HR" dirty="0" err="1" smtClean="0"/>
              <a:t>Drašinac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5" name="Nasmiješeno lice 4"/>
          <p:cNvSpPr/>
          <p:nvPr/>
        </p:nvSpPr>
        <p:spPr>
          <a:xfrm>
            <a:off x="5148064" y="971872"/>
            <a:ext cx="2448272" cy="2088232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85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275</TotalTime>
  <Words>363</Words>
  <Application>Microsoft Office PowerPoint</Application>
  <PresentationFormat>Prikaz na zaslonu (4:3)</PresentationFormat>
  <Paragraphs>66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Gomilanje</vt:lpstr>
      <vt:lpstr>UGLJIKOHIDRATI</vt:lpstr>
      <vt:lpstr>Općenito o ugljikohidratima</vt:lpstr>
      <vt:lpstr>Povijest ugljikohidrata</vt:lpstr>
      <vt:lpstr>Podjela ugljikohidrata</vt:lpstr>
      <vt:lpstr>PowerPointova prezentacija</vt:lpstr>
      <vt:lpstr>PowerPointova prezentacija</vt:lpstr>
      <vt:lpstr>PowerPointova prezentacija</vt:lpstr>
      <vt:lpstr>Procesi nastajanja i razgradnje 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UGLJIKOHIDRATI</dc:title>
  <dc:creator>Korisnik</dc:creator>
  <cp:lastModifiedBy>Korisnik</cp:lastModifiedBy>
  <cp:revision>21</cp:revision>
  <dcterms:created xsi:type="dcterms:W3CDTF">2018-04-02T10:03:22Z</dcterms:created>
  <dcterms:modified xsi:type="dcterms:W3CDTF">2018-04-02T14:39:22Z</dcterms:modified>
</cp:coreProperties>
</file>