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2" r:id="rId2"/>
  </p:sldMasterIdLst>
  <p:sldIdLst>
    <p:sldId id="256" r:id="rId3"/>
    <p:sldId id="257" r:id="rId4"/>
    <p:sldId id="266" r:id="rId5"/>
    <p:sldId id="260" r:id="rId6"/>
    <p:sldId id="259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30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A401B-7864-41A0-85E1-2E1B13D18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5F39F-9F52-4817-AF9C-94B712118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75058-2869-4B62-8B86-679322EC6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A401B-7864-41A0-85E1-2E1B13D185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DF120-F969-4115-8614-63C4BEAD1F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17F05EF-3992-4815-9586-2ABD016CEA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14C0B-213D-4FD5-83CE-BD7CAE2D33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266CA-D295-48ED-BAAE-36B3CA4DF7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62533-47DD-4FE5-93AC-DD94AA16C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A4DA2-F6AC-4E93-9DDE-7D3ED056CA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47058-4D74-4569-9674-A52542E1A9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DF120-F969-4115-8614-63C4BEAD1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B7EE8-44DC-4096-9818-97AE9E53DD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5F39F-9F52-4817-AF9C-94B712118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75058-2869-4B62-8B86-679322EC62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F05EF-3992-4815-9586-2ABD016CE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14C0B-213D-4FD5-83CE-BD7CAE2D3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266CA-D295-48ED-BAAE-36B3CA4DF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2533-47DD-4FE5-93AC-DD94AA16C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4DA2-F6AC-4E93-9DDE-7D3ED056C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47058-4D74-4569-9674-A52542E1A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7EE8-44DC-4096-9818-97AE9E53D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B1C67BE-3095-4C60-821E-F5559CE5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8E004B2-5F32-4EE5-B61F-F6EAFB1A5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pozadina t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794" y="642918"/>
            <a:ext cx="5500726" cy="1500198"/>
          </a:xfrm>
        </p:spPr>
        <p:txBody>
          <a:bodyPr>
            <a:noAutofit/>
          </a:bodyPr>
          <a:lstStyle/>
          <a:p>
            <a:r>
              <a:rPr lang="sr-Latn-CS" sz="8800" b="1" dirty="0" smtClean="0">
                <a:solidFill>
                  <a:schemeClr val="bg1"/>
                </a:solidFill>
              </a:rPr>
              <a:t>ČOVJEK</a:t>
            </a:r>
          </a:p>
          <a:p>
            <a:endParaRPr lang="sr-Latn-CS" sz="6000" b="1" dirty="0" smtClean="0"/>
          </a:p>
          <a:p>
            <a:endParaRPr lang="sr-Latn-CS" sz="6000" b="1" dirty="0" smtClean="0"/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285984" y="2714620"/>
            <a:ext cx="50355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>
                <a:solidFill>
                  <a:schemeClr val="bg1"/>
                </a:solidFill>
              </a:rPr>
              <a:t>Priroda i društvo</a:t>
            </a:r>
            <a:endParaRPr lang="hr-HR" sz="4400" b="1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714348" y="4857760"/>
            <a:ext cx="8215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hr-HR" sz="2800" b="1" dirty="0" smtClean="0">
              <a:solidFill>
                <a:schemeClr val="bg1"/>
              </a:solidFill>
            </a:endParaRPr>
          </a:p>
          <a:p>
            <a:pPr algn="ctr"/>
            <a:endParaRPr lang="hr-HR" sz="2800" b="1" dirty="0" smtClean="0">
              <a:solidFill>
                <a:schemeClr val="bg1"/>
              </a:solidFill>
            </a:endParaRPr>
          </a:p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28. ožujka 2018.</a:t>
            </a:r>
          </a:p>
          <a:p>
            <a:pPr algn="ctr"/>
            <a:endParaRPr lang="hr-HR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500034" y="3571876"/>
            <a:ext cx="8215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Škola otvorenih vrata </a:t>
            </a:r>
          </a:p>
          <a:p>
            <a:pPr algn="ctr"/>
            <a:endParaRPr lang="hr-HR" sz="2800" b="1" dirty="0" smtClean="0">
              <a:solidFill>
                <a:schemeClr val="bg1"/>
              </a:solidFill>
            </a:endParaRPr>
          </a:p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Osnovna škola Dore Pejačević Našice</a:t>
            </a:r>
          </a:p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Područna škola Vukojevci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ozadina tra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0" i="1" dirty="0" smtClean="0">
                <a:solidFill>
                  <a:schemeClr val="bg1"/>
                </a:solidFill>
              </a:rPr>
              <a:t>Učiteljica: Anita Šimić</a:t>
            </a:r>
            <a:br>
              <a:rPr lang="hr-HR" b="0" i="1" dirty="0" smtClean="0">
                <a:solidFill>
                  <a:schemeClr val="bg1"/>
                </a:solidFill>
              </a:rPr>
            </a:br>
            <a:r>
              <a:rPr lang="hr-HR" b="0" i="1" dirty="0" smtClean="0">
                <a:solidFill>
                  <a:schemeClr val="bg1"/>
                </a:solidFill>
              </a:rPr>
              <a:t>Razred: 4. razred</a:t>
            </a:r>
            <a:endParaRPr lang="hr-HR" b="0" i="1" dirty="0">
              <a:solidFill>
                <a:schemeClr val="bg1"/>
              </a:solidFill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42910" y="1000108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100" b="0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Ponovili smo o čovjeku!</a:t>
            </a:r>
            <a:endParaRPr kumimoji="0" lang="hr-HR" sz="4100" b="0" i="1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pozadina t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561262" cy="122396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3200" dirty="0" smtClean="0"/>
              <a:t>ČOVJEK JE </a:t>
            </a:r>
            <a:r>
              <a:rPr lang="hr-HR" sz="3200" dirty="0" smtClean="0">
                <a:solidFill>
                  <a:srgbClr val="FFFFFF"/>
                </a:solidFill>
              </a:rPr>
              <a:t>PRIRODNO</a:t>
            </a:r>
            <a:r>
              <a:rPr lang="hr-HR" sz="3200" dirty="0" smtClean="0"/>
              <a:t>,  ŽIVO BIĆE.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6" name="Pravokutnik 5"/>
          <p:cNvSpPr/>
          <p:nvPr/>
        </p:nvSpPr>
        <p:spPr>
          <a:xfrm>
            <a:off x="5786446" y="2143116"/>
            <a:ext cx="281145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r-HR" sz="3200" dirty="0"/>
              <a:t>Svakodnevno smo povezani s prirodom.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5030336" cy="2286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Pravokutnik 10"/>
          <p:cNvSpPr/>
          <p:nvPr/>
        </p:nvSpPr>
        <p:spPr>
          <a:xfrm>
            <a:off x="5786446" y="4286256"/>
            <a:ext cx="281145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r-HR" sz="3200" dirty="0" smtClean="0"/>
              <a:t>Ljudi žive u zajednicama: obitelj, razred, država…</a:t>
            </a:r>
            <a:endParaRPr lang="hr-HR" sz="3200" dirty="0"/>
          </a:p>
        </p:txBody>
      </p:sp>
      <p:sp>
        <p:nvSpPr>
          <p:cNvPr id="12" name="Pravokutnik 11"/>
          <p:cNvSpPr/>
          <p:nvPr/>
        </p:nvSpPr>
        <p:spPr>
          <a:xfrm>
            <a:off x="857224" y="4786322"/>
            <a:ext cx="41434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r-HR" sz="3200" dirty="0" smtClean="0"/>
              <a:t>Svaki čovjek na svijetu ima jednaka ljudska prava.</a:t>
            </a:r>
            <a:endParaRPr lang="hr-HR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ozadina tra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01080" cy="2286016"/>
          </a:xfrm>
        </p:spPr>
        <p:txBody>
          <a:bodyPr>
            <a:normAutofit/>
          </a:bodyPr>
          <a:lstStyle/>
          <a:p>
            <a:pPr algn="l"/>
            <a:r>
              <a:rPr lang="hr-HR" dirty="0" smtClean="0">
                <a:solidFill>
                  <a:schemeClr val="bg1"/>
                </a:solidFill>
              </a:rPr>
              <a:t>Čovjek: rađa se, diše, hrani se, raste, razmnožava se, stari i umire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6" name="Slika 5" descr="Life Insurance for Different Stages _940x362_tcm47-54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572008"/>
            <a:ext cx="5276382" cy="2031968"/>
          </a:xfrm>
          <a:prstGeom prst="rect">
            <a:avLst/>
          </a:prstGeom>
        </p:spPr>
      </p:pic>
      <p:pic>
        <p:nvPicPr>
          <p:cNvPr id="7" name="Slika 6" descr="oregedesi-szakas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071678"/>
            <a:ext cx="5072808" cy="222600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pozadina t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hr-HR" dirty="0" smtClean="0"/>
              <a:t>Ljudi su slični po tome što se…</a:t>
            </a:r>
            <a:endParaRPr lang="hr-HR" dirty="0"/>
          </a:p>
        </p:txBody>
      </p:sp>
      <p:pic>
        <p:nvPicPr>
          <p:cNvPr id="3074" name="Picture 2" descr="D:\dubica\4. RAZRED\PRIRODA I DRUŠTVO\ČOVJEK\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557338"/>
            <a:ext cx="2028825" cy="17430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dubica\4. RAZRED\PRIRODA I DRUŠTVO\ČOVJEK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571612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dubica\4. RAZRED\PRIRODA I DRUŠTVO\ČOVJEK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2847975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D:\dubica\4. RAZRED\PRIRODA I DRUŠTVO\ČOVJEK\star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1557338"/>
            <a:ext cx="2095500" cy="218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D:\dubica\4. RAZRED\PRIRODA I DRUŠTVO\ČOVJEK\razmno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3214686"/>
            <a:ext cx="2466975" cy="111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D:\dubica\4. RAZRED\PRIRODA I DRUŠTVO\ČOVJEK\smr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5229225"/>
            <a:ext cx="2160588" cy="143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D:\dubica\4. RAZRED\PRIRODA I DRUŠTVO\ČOVJEK\go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4868863"/>
            <a:ext cx="1962150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/>
          <p:cNvSpPr txBox="1"/>
          <p:nvPr/>
        </p:nvSpPr>
        <p:spPr>
          <a:xfrm>
            <a:off x="827088" y="3357563"/>
            <a:ext cx="17011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3200" dirty="0" smtClean="0"/>
              <a:t>hrane se</a:t>
            </a:r>
            <a:endParaRPr lang="hr-HR" sz="32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857224" y="5929330"/>
            <a:ext cx="11079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3200" dirty="0" smtClean="0"/>
              <a:t>rastu</a:t>
            </a:r>
            <a:endParaRPr lang="hr-HR" sz="32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3214678" y="4357694"/>
            <a:ext cx="3384550" cy="585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sz="3200" dirty="0"/>
              <a:t>razmnožavaju </a:t>
            </a:r>
            <a:r>
              <a:rPr lang="hr-HR" sz="3200" dirty="0" smtClean="0"/>
              <a:t>se </a:t>
            </a:r>
            <a:endParaRPr lang="hr-HR" sz="32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7092950" y="3789363"/>
            <a:ext cx="1208088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3200" dirty="0"/>
              <a:t>stare 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3276600" y="6092825"/>
            <a:ext cx="13227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3200" dirty="0" smtClean="0"/>
              <a:t>umiru</a:t>
            </a:r>
            <a:endParaRPr lang="hr-HR" sz="32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7572396" y="6273800"/>
            <a:ext cx="10791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3200" dirty="0" smtClean="0"/>
              <a:t>dišu </a:t>
            </a:r>
            <a:endParaRPr lang="hr-HR" sz="32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4857752" y="1643050"/>
            <a:ext cx="19271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3200" dirty="0" smtClean="0"/>
              <a:t>rađaju se </a:t>
            </a:r>
            <a:endParaRPr lang="hr-HR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pozadina t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408737" cy="79216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tx1"/>
                </a:solidFill>
              </a:rPr>
              <a:t>Ljudi se razlikuju po…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5" descr="D:\dubica\4. RAZRED\PRIRODA I DRUŠTVO\ČOVJEK\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64388" y="260350"/>
            <a:ext cx="1619250" cy="2819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dubica\4. RAZRED\PRIRODA I DRUŠTVO\ČOVJEK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736"/>
            <a:ext cx="1944687" cy="172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avokutnik 7"/>
          <p:cNvSpPr/>
          <p:nvPr/>
        </p:nvSpPr>
        <p:spPr>
          <a:xfrm>
            <a:off x="500034" y="3500438"/>
            <a:ext cx="190817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r-HR" sz="3200" dirty="0">
                <a:solidFill>
                  <a:schemeClr val="tx1"/>
                </a:solidFill>
              </a:rPr>
              <a:t>boji </a:t>
            </a:r>
            <a:r>
              <a:rPr lang="hr-HR" sz="3200" dirty="0" smtClean="0">
                <a:solidFill>
                  <a:schemeClr val="tx1"/>
                </a:solidFill>
              </a:rPr>
              <a:t>kože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3643306" y="3929066"/>
            <a:ext cx="1944687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r-HR" sz="3200" dirty="0">
                <a:solidFill>
                  <a:schemeClr val="tx1"/>
                </a:solidFill>
              </a:rPr>
              <a:t>boji </a:t>
            </a:r>
            <a:r>
              <a:rPr lang="hr-HR" sz="3200" dirty="0" smtClean="0">
                <a:solidFill>
                  <a:schemeClr val="tx1"/>
                </a:solidFill>
              </a:rPr>
              <a:t>očiju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571736" y="6072206"/>
            <a:ext cx="1270023" cy="585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r-HR" sz="3200" dirty="0">
                <a:solidFill>
                  <a:schemeClr val="tx1"/>
                </a:solidFill>
              </a:rPr>
              <a:t>kosi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6516688" y="3141663"/>
            <a:ext cx="26356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r-HR" sz="3200" dirty="0">
                <a:solidFill>
                  <a:schemeClr val="tx1"/>
                </a:solidFill>
              </a:rPr>
              <a:t>visini i težini</a:t>
            </a:r>
            <a:r>
              <a:rPr lang="hr-HR" sz="3200" dirty="0">
                <a:solidFill>
                  <a:schemeClr val="bg1"/>
                </a:solidFill>
              </a:rPr>
              <a:t>,</a:t>
            </a:r>
          </a:p>
        </p:txBody>
      </p:sp>
      <p:pic>
        <p:nvPicPr>
          <p:cNvPr id="1027" name="Picture 3" descr="D:\dubica\4. RAZRED\PRIRODA I DRUŠTVO\ČOVJEK\ko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581525"/>
            <a:ext cx="1704975" cy="1400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dubica\4. RAZRED\PRIRODA I DRUŠTVO\ČOVJEK\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4581525"/>
            <a:ext cx="1609725" cy="142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Pravokutnik 13"/>
          <p:cNvSpPr/>
          <p:nvPr/>
        </p:nvSpPr>
        <p:spPr>
          <a:xfrm>
            <a:off x="6786578" y="6072206"/>
            <a:ext cx="19287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r-HR" sz="3200" dirty="0" smtClean="0"/>
              <a:t>osobnosti</a:t>
            </a:r>
            <a:endParaRPr lang="hr-HR" sz="3200" dirty="0"/>
          </a:p>
        </p:txBody>
      </p:sp>
      <p:pic>
        <p:nvPicPr>
          <p:cNvPr id="2051" name="Picture 3" descr="D:\dubica\4. RAZRED\PRIRODA I DRUŠTVO\ČOVJEK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3860800"/>
            <a:ext cx="2520950" cy="2116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5" name="Slika 14" descr="Untitled-design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1214422"/>
            <a:ext cx="3161737" cy="265047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Slika 15" descr="deti-devochki-vesnushki-konopataya-ulybk-103844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4643446"/>
            <a:ext cx="2095628" cy="135732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 descr="pozadina t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hr-HR" sz="3200" dirty="0" smtClean="0"/>
              <a:t>ČOVJEK JE </a:t>
            </a:r>
            <a:r>
              <a:rPr lang="hr-HR" sz="3200" dirty="0" smtClean="0">
                <a:solidFill>
                  <a:srgbClr val="FFFFFF"/>
                </a:solidFill>
              </a:rPr>
              <a:t>MISAONO</a:t>
            </a:r>
            <a:r>
              <a:rPr lang="hr-HR" sz="3200" dirty="0" smtClean="0"/>
              <a:t> BIĆE JER…</a:t>
            </a:r>
            <a:endParaRPr lang="hr-HR" sz="3200" dirty="0"/>
          </a:p>
        </p:txBody>
      </p:sp>
      <p:pic>
        <p:nvPicPr>
          <p:cNvPr id="1026" name="Picture 2" descr="D:\dubica\4. RAZRED\PRIRODA I DRUŠTVO\ČOVJEK\zena razmislj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628775"/>
            <a:ext cx="3024188" cy="17287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:\dubica\4. RAZRED\PRIRODA I DRUŠTVO\ČOVJEK\kr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628775"/>
            <a:ext cx="2303462" cy="1744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:\dubica\4. RAZRED\PRIRODA I DRUŠTVO\ČOVJEK\ur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221163"/>
            <a:ext cx="1728787" cy="1871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D:\dubica\4. RAZRED\PRIRODA I DRUŠTVO\ČOVJEK\school kid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4221163"/>
            <a:ext cx="2592388" cy="1871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/>
          <p:cNvSpPr txBox="1"/>
          <p:nvPr/>
        </p:nvSpPr>
        <p:spPr>
          <a:xfrm>
            <a:off x="0" y="3500438"/>
            <a:ext cx="43561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sz="2800" dirty="0"/>
              <a:t>razmišlja o sebi i </a:t>
            </a:r>
            <a:r>
              <a:rPr lang="hr-HR" sz="2800" dirty="0" smtClean="0"/>
              <a:t>drugima</a:t>
            </a:r>
            <a:endParaRPr lang="hr-HR" sz="28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4500563" y="3500438"/>
            <a:ext cx="2592387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sz="2800" dirty="0"/>
              <a:t>poznaje </a:t>
            </a:r>
            <a:r>
              <a:rPr lang="hr-HR" sz="2800" dirty="0" smtClean="0"/>
              <a:t>pismo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7596188" y="3500438"/>
            <a:ext cx="7441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2800" dirty="0" smtClean="0"/>
              <a:t>čita</a:t>
            </a:r>
            <a:endParaRPr lang="hr-HR" sz="28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2643174" y="6143644"/>
            <a:ext cx="12682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2800" dirty="0" smtClean="0"/>
              <a:t>računa</a:t>
            </a:r>
            <a:endParaRPr lang="hr-HR" sz="28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859338" y="6165850"/>
            <a:ext cx="7809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2800" dirty="0" smtClean="0"/>
              <a:t>crta</a:t>
            </a:r>
            <a:endParaRPr lang="hr-HR" sz="2800" dirty="0"/>
          </a:p>
        </p:txBody>
      </p:sp>
      <p:pic>
        <p:nvPicPr>
          <p:cNvPr id="1031" name="Picture 7" descr="D:\dubica\4. RAZRED\PRIRODA I DRUŠTVO\ČOVJEK\č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1628775"/>
            <a:ext cx="1401763" cy="1757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2" name="Picture 8" descr="D:\dubica\4. RAZRED\PRIRODA I DRUŠTVO\ČOVJEK\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221163"/>
            <a:ext cx="1512888" cy="1871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kstniOkvir 18"/>
          <p:cNvSpPr txBox="1"/>
          <p:nvPr/>
        </p:nvSpPr>
        <p:spPr>
          <a:xfrm>
            <a:off x="468313" y="6165850"/>
            <a:ext cx="989012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 sz="2800" dirty="0" smtClean="0"/>
              <a:t>piše</a:t>
            </a:r>
            <a:endParaRPr lang="hr-HR" sz="2800" dirty="0"/>
          </a:p>
        </p:txBody>
      </p:sp>
      <p:pic>
        <p:nvPicPr>
          <p:cNvPr id="1033" name="Picture 9" descr="D:\dubica\4. RAZRED\PRIRODA I DRUŠTVO\ČOVJEK\zaklj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4221163"/>
            <a:ext cx="1746250" cy="1871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kstniOkvir 20"/>
          <p:cNvSpPr txBox="1"/>
          <p:nvPr/>
        </p:nvSpPr>
        <p:spPr>
          <a:xfrm>
            <a:off x="6011863" y="6165850"/>
            <a:ext cx="2924175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2800" dirty="0"/>
              <a:t>donosi </a:t>
            </a:r>
            <a:r>
              <a:rPr lang="hr-HR" sz="2800" dirty="0" smtClean="0"/>
              <a:t>zaključke</a:t>
            </a:r>
            <a:endParaRPr lang="hr-HR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pozadina t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922337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hr-HR" sz="3200" dirty="0" smtClean="0"/>
              <a:t>ČOVJEK JE </a:t>
            </a:r>
            <a:r>
              <a:rPr lang="hr-HR" sz="3200" dirty="0" smtClean="0">
                <a:solidFill>
                  <a:srgbClr val="FFFFFF"/>
                </a:solidFill>
              </a:rPr>
              <a:t>DRUŠTVENO</a:t>
            </a:r>
            <a:r>
              <a:rPr lang="hr-HR" sz="3200" dirty="0" smtClean="0"/>
              <a:t> BIĆE JER…</a:t>
            </a:r>
            <a:endParaRPr lang="hr-HR" sz="3200" dirty="0"/>
          </a:p>
        </p:txBody>
      </p:sp>
      <p:pic>
        <p:nvPicPr>
          <p:cNvPr id="1026" name="Picture 2" descr="D:\dubica\4. RAZRED\PRIRODA I DRUŠTVO\ČOVJEK\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484313"/>
            <a:ext cx="3240087" cy="15430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dubica\4. RAZRED\PRIRODA I DRUŠTVO\ČOVJEK\ClipArt_Reading_Circle-315x2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412875"/>
            <a:ext cx="3000375" cy="241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dubica\4. RAZRED\PRIRODA I DRUŠTVO\ČOVJEK\indeksira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292600"/>
            <a:ext cx="2952750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214282" y="3000372"/>
            <a:ext cx="374491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800" dirty="0"/>
              <a:t>oduvijek živi u društvu </a:t>
            </a:r>
          </a:p>
          <a:p>
            <a:pPr algn="ctr">
              <a:defRPr/>
            </a:pPr>
            <a:r>
              <a:rPr lang="hr-HR" sz="2800" dirty="0"/>
              <a:t>s drugim </a:t>
            </a:r>
            <a:r>
              <a:rPr lang="hr-HR" sz="2800" dirty="0" smtClean="0"/>
              <a:t>ljudima</a:t>
            </a:r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4211638" y="4005263"/>
            <a:ext cx="4752975" cy="1384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r-HR" sz="2800" dirty="0"/>
              <a:t>jer samo u društvu možemo spoznati nešto novo i otkriti nove </a:t>
            </a:r>
            <a:r>
              <a:rPr lang="hr-HR" sz="2800" dirty="0" smtClean="0"/>
              <a:t>mogućnosti</a:t>
            </a:r>
            <a:endParaRPr lang="hr-HR" sz="28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3276600" y="5732463"/>
            <a:ext cx="5688013" cy="955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r-HR" sz="2800" dirty="0"/>
              <a:t>jer samo u društvu možemo riješiti</a:t>
            </a:r>
          </a:p>
          <a:p>
            <a:pPr algn="ctr">
              <a:defRPr/>
            </a:pPr>
            <a:r>
              <a:rPr lang="hr-HR" sz="2800" dirty="0"/>
              <a:t> pojedine teškoće ili </a:t>
            </a:r>
            <a:r>
              <a:rPr lang="hr-HR" sz="2800" dirty="0" smtClean="0"/>
              <a:t>napredovati</a:t>
            </a:r>
            <a:endParaRPr lang="hr-HR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pozadina t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129462" cy="719137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hr-HR" sz="3200" dirty="0" smtClean="0">
                <a:cs typeface="Arial" pitchFamily="34" charset="0"/>
              </a:rPr>
              <a:t>ČOVJEK JE </a:t>
            </a:r>
            <a:r>
              <a:rPr lang="hr-HR" sz="3200" dirty="0" smtClean="0">
                <a:solidFill>
                  <a:srgbClr val="FFFFFF"/>
                </a:solidFill>
                <a:cs typeface="Arial" pitchFamily="34" charset="0"/>
              </a:rPr>
              <a:t>DUHOVNO</a:t>
            </a:r>
            <a:r>
              <a:rPr lang="hr-HR" sz="3200" dirty="0" smtClean="0">
                <a:cs typeface="Arial" pitchFamily="34" charset="0"/>
              </a:rPr>
              <a:t> BIĆE JER…</a:t>
            </a:r>
            <a:endParaRPr lang="hr-HR" sz="3200" dirty="0">
              <a:cs typeface="Arial" pitchFamily="34" charset="0"/>
            </a:endParaRPr>
          </a:p>
        </p:txBody>
      </p:sp>
      <p:pic>
        <p:nvPicPr>
          <p:cNvPr id="2050" name="Picture 2" descr="D:\dubica\4. RAZRED\PRIRODA I DRUŠTVO\ČOVJEK\mrznj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25538"/>
            <a:ext cx="2159000" cy="176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dubica\4. RAZRED\PRIRODA I DRUŠTVO\ČOVJEK\378898_young_girl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125538"/>
            <a:ext cx="1873250" cy="2951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D:\dubica\4. RAZRED\PRIRODA I DRUŠTVO\ČOVJEK\POMO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1268413"/>
            <a:ext cx="309562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D:\dubica\4. RAZRED\PRIRODA I DRUŠTVO\ČOVJEK\POMOĆ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860800"/>
            <a:ext cx="3097213" cy="273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D:\dubica\4. RAZRED\PRIRODA I DRUŠTVO\ČOVJEK\pomoć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5013325"/>
            <a:ext cx="1728787" cy="151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/>
          <p:cNvSpPr txBox="1"/>
          <p:nvPr/>
        </p:nvSpPr>
        <p:spPr>
          <a:xfrm>
            <a:off x="0" y="2997200"/>
            <a:ext cx="34419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r-HR" sz="2800" dirty="0"/>
              <a:t>osjećamo dobro i </a:t>
            </a:r>
            <a:r>
              <a:rPr lang="hr-HR" sz="2800" dirty="0" smtClean="0"/>
              <a:t>zlo</a:t>
            </a:r>
            <a:endParaRPr lang="hr-HR" sz="28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7092950" y="4221163"/>
            <a:ext cx="176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r-HR" sz="2800" dirty="0" smtClean="0"/>
              <a:t>vjerujemo</a:t>
            </a:r>
            <a:endParaRPr lang="hr-HR" sz="28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3492500" y="5589588"/>
            <a:ext cx="34259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r-HR" sz="2800" dirty="0"/>
              <a:t>pomažemo drugima</a:t>
            </a:r>
          </a:p>
          <a:p>
            <a:pPr algn="ctr">
              <a:defRPr/>
            </a:pPr>
            <a:r>
              <a:rPr lang="hr-HR" sz="2800" dirty="0"/>
              <a:t> i štitimo  </a:t>
            </a:r>
            <a:r>
              <a:rPr lang="hr-HR" sz="2800" dirty="0" smtClean="0"/>
              <a:t>ih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3563939" y="3644900"/>
            <a:ext cx="3294078" cy="14271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800" dirty="0"/>
              <a:t>trudimo se biti dobri</a:t>
            </a:r>
          </a:p>
          <a:p>
            <a:pPr algn="ctr">
              <a:defRPr/>
            </a:pPr>
            <a:r>
              <a:rPr lang="hr-HR" sz="2800" dirty="0"/>
              <a:t> prema </a:t>
            </a:r>
            <a:r>
              <a:rPr lang="hr-HR" sz="2800" dirty="0" smtClean="0"/>
              <a:t>drugima</a:t>
            </a:r>
            <a:endParaRPr lang="hr-HR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pozadina t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04175" cy="3082925"/>
          </a:xfr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hr-HR" sz="3200" dirty="0" smtClean="0">
                <a:solidFill>
                  <a:schemeClr val="tx1"/>
                </a:solidFill>
                <a:cs typeface="Arial" pitchFamily="34" charset="0"/>
              </a:rPr>
              <a:t>Svi ljudi imaju ista prava i jednako su vrijedni. Ujedinjeni narodi donijeli su Povelju o ljudskim pravima, pa tako postoje i prava djeteta. Povelja o pravima djeteta donesena je 1989. godine.</a:t>
            </a:r>
            <a:r>
              <a:rPr lang="hr-HR" sz="3200" dirty="0" smtClean="0">
                <a:cs typeface="Arial" pitchFamily="34" charset="0"/>
              </a:rPr>
              <a:t/>
            </a:r>
            <a:br>
              <a:rPr lang="hr-HR" sz="3200" dirty="0" smtClean="0">
                <a:cs typeface="Arial" pitchFamily="34" charset="0"/>
              </a:rPr>
            </a:br>
            <a:endParaRPr lang="hr-HR" sz="3200" dirty="0">
              <a:cs typeface="Arial" pitchFamily="34" charset="0"/>
            </a:endParaRPr>
          </a:p>
        </p:txBody>
      </p:sp>
      <p:pic>
        <p:nvPicPr>
          <p:cNvPr id="3074" name="Picture 2" descr="D:\dubica\4. RAZRED\PRIRODA I DRUŠTVO\ČOVJEK\5112007141639Unicef-Day-for-Cha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644900"/>
            <a:ext cx="3600450" cy="292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dubica\4. RAZRED\PRIRODA I DRUŠTVO\ČOVJEK\Tolera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44900"/>
            <a:ext cx="3384550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olormaster">
  <a:themeElements>
    <a:clrScheme name="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2087</Template>
  <TotalTime>537</TotalTime>
  <Words>221</Words>
  <Application>Microsoft Office PowerPoint</Application>
  <PresentationFormat>Prikaz na zaslonu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2" baseType="lpstr">
      <vt:lpstr>1_colormaster</vt:lpstr>
      <vt:lpstr>Vrh</vt:lpstr>
      <vt:lpstr>Slajd 1</vt:lpstr>
      <vt:lpstr>    ČOVJEK JE PRIRODNO,  ŽIVO BIĆE.    </vt:lpstr>
      <vt:lpstr>Čovjek: rađa se, diše, hrani se, raste, razmnožava se, stari i umire</vt:lpstr>
      <vt:lpstr>Ljudi su slični po tome što se…</vt:lpstr>
      <vt:lpstr>Ljudi se razlikuju po…</vt:lpstr>
      <vt:lpstr>ČOVJEK JE MISAONO BIĆE JER…</vt:lpstr>
      <vt:lpstr>ČOVJEK JE DRUŠTVENO BIĆE JER…</vt:lpstr>
      <vt:lpstr>ČOVJEK JE DUHOVNO BIĆE JER…</vt:lpstr>
      <vt:lpstr>Svi ljudi imaju ista prava i jednako su vrijedni. Ujedinjeni narodi donijeli su Povelju o ljudskim pravima, pa tako postoje i prava djeteta. Povelja o pravima djeteta donesena je 1989. godine. </vt:lpstr>
      <vt:lpstr>Učiteljica: Anita Šimić Razred: 4. razred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Čovjek</dc:title>
  <dc:subject>pid</dc:subject>
  <dc:creator>Anita Šimić</dc:creator>
  <cp:lastModifiedBy>Korisnik</cp:lastModifiedBy>
  <cp:revision>65</cp:revision>
  <dcterms:created xsi:type="dcterms:W3CDTF">2012-03-04T14:22:53Z</dcterms:created>
  <dcterms:modified xsi:type="dcterms:W3CDTF">2018-03-26T01:07:15Z</dcterms:modified>
</cp:coreProperties>
</file>